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9" r:id="rId12"/>
    <p:sldId id="277" r:id="rId13"/>
    <p:sldId id="265" r:id="rId14"/>
    <p:sldId id="266" r:id="rId15"/>
    <p:sldId id="268" r:id="rId16"/>
    <p:sldId id="272" r:id="rId17"/>
    <p:sldId id="273" r:id="rId18"/>
    <p:sldId id="267" r:id="rId19"/>
    <p:sldId id="274" r:id="rId20"/>
    <p:sldId id="27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6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1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3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7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D20444D-790E-47E6-9CF9-443841B1538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49997B-A865-4819-B1A1-34E28D05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9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6z-h6faR6o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Northern Vermont University- Johnson Upward Bound </a:t>
            </a:r>
          </a:p>
          <a:p>
            <a:r>
              <a:rPr lang="en-US" dirty="0" smtClean="0"/>
              <a:t>March 30</a:t>
            </a:r>
            <a:r>
              <a:rPr lang="en-US" baseline="30000" dirty="0" smtClean="0"/>
              <a:t>th</a:t>
            </a:r>
            <a:r>
              <a:rPr lang="en-US" dirty="0" smtClean="0"/>
              <a:t>, 2019 9:30am-3:00pm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/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SPRING 2019  UB Events 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n My Own Terms - Page 4 of 8 - Terminology for Beginners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b="6696"/>
          <a:stretch/>
        </p:blipFill>
        <p:spPr>
          <a:xfrm>
            <a:off x="2887807" y="1639338"/>
            <a:ext cx="8503920" cy="5123411"/>
          </a:xfrm>
          <a:prstGeom prst="rect">
            <a:avLst/>
          </a:prstGeom>
        </p:spPr>
      </p:pic>
      <p:pic>
        <p:nvPicPr>
          <p:cNvPr id="4" name="Picture 3" descr="15+ Of The Best Traveler Gift Ideas Besides Actual Plan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" y="2600324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027" y="258371"/>
            <a:ext cx="8699863" cy="15087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ighton Com Medium" panose="02030603060705060303" pitchFamily="18" charset="0"/>
              </a:rPr>
              <a:t>BOWLING WITH UB NIGHT </a:t>
            </a:r>
            <a:endParaRPr lang="en-US" sz="5400" dirty="0">
              <a:latin typeface="Brighton Com Medium" panose="0203060306070506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2157293"/>
            <a:ext cx="3448907" cy="452229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WHEN:  Thursday, April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FROM:  5:00 -7:30 PM at </a:t>
            </a:r>
            <a:r>
              <a:rPr lang="en-US" dirty="0" err="1" smtClean="0"/>
              <a:t>Missisquoi</a:t>
            </a:r>
            <a:r>
              <a:rPr lang="en-US" dirty="0" smtClean="0"/>
              <a:t> Lanes in Lowell</a:t>
            </a:r>
          </a:p>
          <a:p>
            <a:r>
              <a:rPr lang="en-US" dirty="0" smtClean="0"/>
              <a:t>Hosting the NVU-J PA, LUHS, &amp; NCUHS Centers</a:t>
            </a:r>
          </a:p>
          <a:p>
            <a:r>
              <a:rPr lang="en-US" dirty="0" smtClean="0"/>
              <a:t>Need Permission Slip to Attend </a:t>
            </a:r>
          </a:p>
          <a:p>
            <a:r>
              <a:rPr lang="en-US" dirty="0" smtClean="0"/>
              <a:t>Delicious Snack Bar Dinner will be provided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8" name="Picture 7" descr="Empty Nest Evolution: Let's All Go To the &lt;strong&gt;Snack&lt;/strong&gt; &lt;strong&gt;Bar&lt;/strong&gt;: Dri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3" y="4336333"/>
            <a:ext cx="2305050" cy="2333625"/>
          </a:xfrm>
          <a:prstGeom prst="rect">
            <a:avLst/>
          </a:prstGeom>
        </p:spPr>
      </p:pic>
      <p:pic>
        <p:nvPicPr>
          <p:cNvPr id="9" name="Picture 8" descr="&lt;strong&gt;bowling&lt;/strong&gt;_logo | Now I've went and joined a &lt;strong&gt;bowling&lt;/strong&gt; leagu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89" y="4336333"/>
            <a:ext cx="51816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Northeast Kingdom College Fair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20194" y="2805066"/>
            <a:ext cx="702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FFFF"/>
                </a:solidFill>
              </a:rPr>
              <a:t>Monday, April 8</a:t>
            </a:r>
            <a:r>
              <a:rPr lang="en-US" sz="4000" b="1" baseline="30000" dirty="0">
                <a:solidFill>
                  <a:srgbClr val="FFFFFF"/>
                </a:solidFill>
              </a:rPr>
              <a:t>th</a:t>
            </a:r>
            <a:r>
              <a:rPr lang="en-US" sz="4000" b="1" dirty="0">
                <a:solidFill>
                  <a:srgbClr val="FFFFFF"/>
                </a:solidFill>
              </a:rPr>
              <a:t>, 2019</a:t>
            </a:r>
          </a:p>
          <a:p>
            <a:pPr lvl="0" algn="ctr"/>
            <a:r>
              <a:rPr lang="en-US" sz="3200" b="1" dirty="0">
                <a:solidFill>
                  <a:srgbClr val="FFFFFF"/>
                </a:solidFill>
              </a:rPr>
              <a:t>6:30 – 8:00 PM</a:t>
            </a:r>
          </a:p>
          <a:p>
            <a:pPr lvl="0" algn="ctr"/>
            <a:endParaRPr lang="en-US" sz="3200" dirty="0">
              <a:solidFill>
                <a:srgbClr val="FFFFFF"/>
              </a:solidFill>
            </a:endParaRP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Northern Vermont University – Lyndon </a:t>
            </a:r>
          </a:p>
          <a:p>
            <a:pPr lvl="0" algn="ctr"/>
            <a:r>
              <a:rPr lang="en-US" sz="3200" dirty="0" err="1">
                <a:solidFill>
                  <a:srgbClr val="FFFFFF"/>
                </a:solidFill>
              </a:rPr>
              <a:t>Stannard</a:t>
            </a:r>
            <a:r>
              <a:rPr lang="en-US" sz="3200" dirty="0">
                <a:solidFill>
                  <a:srgbClr val="FFFFFF"/>
                </a:solidFill>
              </a:rPr>
              <a:t> Gymnasium</a:t>
            </a:r>
          </a:p>
        </p:txBody>
      </p:sp>
      <p:pic>
        <p:nvPicPr>
          <p:cNvPr id="5" name="Content Placeholder 3" descr="Fairview High School &gt; &lt;strong&gt;College&lt;/strong&gt; Rep Visits/Events/&lt;strong&gt;College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3" y="2294312"/>
            <a:ext cx="4104585" cy="3699164"/>
          </a:xfrm>
        </p:spPr>
      </p:pic>
    </p:spTree>
    <p:extLst>
      <p:ext uri="{BB962C8B-B14F-4D97-AF65-F5344CB8AC3E}">
        <p14:creationId xmlns:p14="http://schemas.microsoft.com/office/powerpoint/2010/main" val="12534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Franklin Gothic Heavy" panose="020B0903020102020204" pitchFamily="34" charset="0"/>
              </a:rPr>
              <a:t>JFK Leadership Conference </a:t>
            </a:r>
            <a:br>
              <a:rPr lang="en-US" b="1" dirty="0" smtClean="0">
                <a:latin typeface="Franklin Gothic Heavy" panose="020B0903020102020204" pitchFamily="34" charset="0"/>
              </a:rPr>
            </a:br>
            <a:r>
              <a:rPr lang="en-US" b="1" dirty="0" smtClean="0">
                <a:latin typeface="Franklin Gothic Heavy" panose="020B0903020102020204" pitchFamily="34" charset="0"/>
              </a:rPr>
              <a:t>April 17-18</a:t>
            </a:r>
            <a:endParaRPr lang="en-US" b="1" dirty="0"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3" y="1792936"/>
            <a:ext cx="4101738" cy="5065064"/>
          </a:xfrm>
        </p:spPr>
        <p:txBody>
          <a:bodyPr/>
          <a:lstStyle/>
          <a:p>
            <a:r>
              <a:rPr lang="en-US" dirty="0" smtClean="0"/>
              <a:t>Applications Due Today! </a:t>
            </a:r>
          </a:p>
          <a:p>
            <a:r>
              <a:rPr lang="en-US" dirty="0" smtClean="0"/>
              <a:t>Response to 3 questions and a permission slip !</a:t>
            </a:r>
          </a:p>
          <a:p>
            <a:r>
              <a:rPr lang="en-US" dirty="0" smtClean="0"/>
              <a:t>College Tour</a:t>
            </a:r>
          </a:p>
          <a:p>
            <a:r>
              <a:rPr lang="en-US" dirty="0" smtClean="0"/>
              <a:t>Doubletree Hotel Boston, MA</a:t>
            </a:r>
          </a:p>
          <a:p>
            <a:r>
              <a:rPr lang="en-US" dirty="0" smtClean="0"/>
              <a:t>Special Dinner at PF Chang’s</a:t>
            </a:r>
          </a:p>
          <a:p>
            <a:r>
              <a:rPr lang="en-US" dirty="0" smtClean="0"/>
              <a:t>Boston Opera House Broadway Production of Les </a:t>
            </a:r>
            <a:r>
              <a:rPr lang="en-US" dirty="0" err="1" smtClean="0"/>
              <a:t>Miserables</a:t>
            </a:r>
            <a:endParaRPr lang="en-US" dirty="0" smtClean="0"/>
          </a:p>
          <a:p>
            <a:r>
              <a:rPr lang="en-US" dirty="0" smtClean="0"/>
              <a:t>Leadership Conference</a:t>
            </a:r>
          </a:p>
          <a:p>
            <a:r>
              <a:rPr lang="en-US" dirty="0" smtClean="0"/>
              <a:t>Say Hello to Natalee </a:t>
            </a:r>
          </a:p>
          <a:p>
            <a:endParaRPr lang="en-US" dirty="0" smtClean="0"/>
          </a:p>
        </p:txBody>
      </p:sp>
      <p:pic>
        <p:nvPicPr>
          <p:cNvPr id="4" name="Picture 3" descr="&lt;strong&gt;Les&lt;/strong&gt; Misérables: Valjean or Javert? - By Their Strange Fru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792936"/>
            <a:ext cx="3069772" cy="5065064"/>
          </a:xfrm>
          <a:prstGeom prst="rect">
            <a:avLst/>
          </a:prstGeom>
        </p:spPr>
      </p:pic>
      <p:pic>
        <p:nvPicPr>
          <p:cNvPr id="6" name="Picture 5" descr="&lt;strong&gt;PF Changs&lt;/strong&gt; at the Fo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995"/>
            <a:ext cx="4898570" cy="2566005"/>
          </a:xfrm>
          <a:prstGeom prst="rect">
            <a:avLst/>
          </a:prstGeom>
        </p:spPr>
      </p:pic>
      <p:pic>
        <p:nvPicPr>
          <p:cNvPr id="7" name="G6z-h6faR6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2" y="1792936"/>
            <a:ext cx="4898572" cy="24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7170"/>
              </p:ext>
            </p:extLst>
          </p:nvPr>
        </p:nvGraphicFramePr>
        <p:xfrm>
          <a:off x="1" y="0"/>
          <a:ext cx="852885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3" imgW="5714740" imgH="8200755" progId="Acrobat.Document.11">
                  <p:embed/>
                </p:oleObj>
              </mc:Choice>
              <mc:Fallback>
                <p:oleObj name="Acrobat Document" r:id="rId3" imgW="5714740" imgH="820075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852885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&lt;strong&gt;Limited&lt;/strong&gt; Off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74" y="62343"/>
            <a:ext cx="1828804" cy="1828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8612" y="2053244"/>
            <a:ext cx="324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Seats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Be in Good Standing  with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Permission Slips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284176"/>
            <a:ext cx="11900263" cy="15087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Lucida Bright" panose="02040602050505020304" pitchFamily="18" charset="0"/>
              </a:rPr>
              <a:t>May 11th </a:t>
            </a:r>
            <a:r>
              <a:rPr lang="en-US" sz="4400" b="1" dirty="0" smtClean="0">
                <a:latin typeface="Lucida Bright" panose="02040602050505020304" pitchFamily="18" charset="0"/>
              </a:rPr>
              <a:t>-SUMMER 2019 </a:t>
            </a:r>
            <a:br>
              <a:rPr lang="en-US" sz="4400" b="1" dirty="0" smtClean="0">
                <a:latin typeface="Lucida Bright" panose="02040602050505020304" pitchFamily="18" charset="0"/>
              </a:rPr>
            </a:br>
            <a:r>
              <a:rPr lang="en-US" sz="4400" b="1" dirty="0" smtClean="0">
                <a:latin typeface="Lucida Bright" panose="02040602050505020304" pitchFamily="18" charset="0"/>
              </a:rPr>
              <a:t>Saturday College Kick-OFF Meeting</a:t>
            </a:r>
            <a:endParaRPr lang="en-US" sz="4400" b="1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946366"/>
            <a:ext cx="5603966" cy="3579223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 smtClean="0"/>
              <a:t>Welcoming All Summer 2019 Participants!</a:t>
            </a:r>
          </a:p>
          <a:p>
            <a:r>
              <a:rPr lang="en-US" sz="3400" dirty="0" smtClean="0"/>
              <a:t>Ice Breakers &amp; Name Games</a:t>
            </a:r>
          </a:p>
          <a:p>
            <a:r>
              <a:rPr lang="en-US" sz="3400" dirty="0" smtClean="0"/>
              <a:t>Team Seminar Workshops</a:t>
            </a:r>
          </a:p>
          <a:p>
            <a:r>
              <a:rPr lang="en-US" sz="3400" dirty="0" smtClean="0"/>
              <a:t>Introduction  to Summer 2019</a:t>
            </a:r>
          </a:p>
          <a:p>
            <a:r>
              <a:rPr lang="en-US" sz="3400" dirty="0" smtClean="0"/>
              <a:t>Special BBQ LUNCH on campus</a:t>
            </a:r>
          </a:p>
          <a:p>
            <a:r>
              <a:rPr lang="en-US" sz="3400" dirty="0" smtClean="0"/>
              <a:t>Volleyball Game</a:t>
            </a:r>
          </a:p>
          <a:p>
            <a:r>
              <a:rPr lang="en-US" sz="3400" dirty="0" smtClean="0"/>
              <a:t>Sorry, No (TEAM 4 Seniors)! </a:t>
            </a:r>
          </a:p>
          <a:p>
            <a:r>
              <a:rPr lang="en-US" sz="3400" dirty="0" smtClean="0"/>
              <a:t>Deadline for ALL SUMMER Paperwork</a:t>
            </a:r>
          </a:p>
          <a:p>
            <a:r>
              <a:rPr lang="en-US" sz="3400" dirty="0" smtClean="0"/>
              <a:t>Dual-Enrollment  Registration must be completed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he More, The Messier: June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83" y="1946366"/>
            <a:ext cx="1985274" cy="1761931"/>
          </a:xfrm>
          <a:prstGeom prst="rect">
            <a:avLst/>
          </a:prstGeom>
        </p:spPr>
      </p:pic>
      <p:pic>
        <p:nvPicPr>
          <p:cNvPr id="5" name="Picture 4" descr="Kostenlose Vektorgrafik: Aufgeregt, Reise, Sommer, Urlaub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17" y="2108551"/>
            <a:ext cx="60960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NVU-J UB Senior recognition Dinner</a:t>
            </a:r>
            <a:endParaRPr lang="en-US" dirty="0"/>
          </a:p>
        </p:txBody>
      </p:sp>
      <p:pic>
        <p:nvPicPr>
          <p:cNvPr id="4" name="Picture 3" descr="zerezas-otrasformasdecocinar: Salsa Mahonesa y su Orige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8" y="2242155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553" y="2377440"/>
            <a:ext cx="7897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TUESDAY, MAY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6:00 – 8:00 PM</a:t>
            </a:r>
          </a:p>
          <a:p>
            <a:r>
              <a:rPr lang="en-US" sz="3200" dirty="0" smtClean="0"/>
              <a:t>STEARNS PERFORMANCE SPACE</a:t>
            </a:r>
          </a:p>
          <a:p>
            <a:r>
              <a:rPr lang="en-US" sz="3200" dirty="0" smtClean="0"/>
              <a:t>SENIORS - RSVP NO LATER THAN MAY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FOR THIS SPECIAL EVENING HELD IN HONOR OF YOUR ACCOMPLISHMENTS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NVU-J Upward Bound Program….</a:t>
            </a:r>
            <a:endParaRPr lang="en-US" dirty="0"/>
          </a:p>
        </p:txBody>
      </p:sp>
      <p:pic>
        <p:nvPicPr>
          <p:cNvPr id="4" name="Content Placeholder 3" descr="Ukraine and Russia locked in a cyber stand-off | Discove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62" y="2225213"/>
            <a:ext cx="7963593" cy="42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tue Of Liberty Clipart Free Stock Photo - Public Doma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8" y="0"/>
            <a:ext cx="35910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98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righton Com Medium" panose="02030603060705060303" pitchFamily="18" charset="0"/>
              </a:rPr>
              <a:t>STEM EXPO - </a:t>
            </a:r>
            <a:r>
              <a:rPr lang="en-US" dirty="0">
                <a:latin typeface="Brighton Com Medium" panose="02030603060705060303" pitchFamily="18" charset="0"/>
              </a:rPr>
              <a:t>N</a:t>
            </a:r>
            <a:r>
              <a:rPr lang="en-US" dirty="0" smtClean="0">
                <a:latin typeface="Brighton Com Medium" panose="02030603060705060303" pitchFamily="18" charset="0"/>
              </a:rPr>
              <a:t>EW York Hall of Science</a:t>
            </a:r>
            <a:br>
              <a:rPr lang="en-US" dirty="0" smtClean="0">
                <a:latin typeface="Brighton Com Medium" panose="02030603060705060303" pitchFamily="18" charset="0"/>
              </a:rPr>
            </a:br>
            <a:r>
              <a:rPr lang="en-US" dirty="0" smtClean="0">
                <a:latin typeface="Brighton Com Medium" panose="02030603060705060303" pitchFamily="18" charset="0"/>
              </a:rPr>
              <a:t>Friday, May 17 – Saturday, May 18</a:t>
            </a:r>
            <a:r>
              <a:rPr lang="en-US" baseline="30000" dirty="0" smtClean="0">
                <a:latin typeface="Brighton Com Medium" panose="02030603060705060303" pitchFamily="18" charset="0"/>
              </a:rPr>
              <a:t>th</a:t>
            </a:r>
            <a:r>
              <a:rPr lang="en-US" dirty="0" smtClean="0">
                <a:latin typeface="Brighton Com Medium" panose="02030603060705060303" pitchFamily="18" charset="0"/>
              </a:rPr>
              <a:t> </a:t>
            </a:r>
            <a:endParaRPr lang="en-US" dirty="0">
              <a:latin typeface="Brighton Com Medium" panose="02030603060705060303" pitchFamily="18" charset="0"/>
            </a:endParaRPr>
          </a:p>
        </p:txBody>
      </p:sp>
      <p:pic>
        <p:nvPicPr>
          <p:cNvPr id="8" name="Picture 7" descr="File:Times Square, &lt;strong&gt;New York City&lt;/strong&gt; (HDR)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510328"/>
            <a:ext cx="2716189" cy="2919525"/>
          </a:xfrm>
          <a:prstGeom prst="rect">
            <a:avLst/>
          </a:prstGeom>
        </p:spPr>
      </p:pic>
      <p:pic>
        <p:nvPicPr>
          <p:cNvPr id="12" name="Picture 11" descr="Minneapolis Public Schools &lt;strong&gt;STEM Expo&lt;/strong&gt; - Minnov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62" y="1510329"/>
            <a:ext cx="3387238" cy="291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0" y="1733613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roadway" panose="04040905080B02020502" pitchFamily="82" charset="0"/>
              </a:rPr>
              <a:t>50 Partner Hosting Tables</a:t>
            </a:r>
            <a:endParaRPr lang="en-US" dirty="0" smtClean="0">
              <a:latin typeface="Broadway" panose="04040905080B020205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oadway" panose="04040905080B02020502" pitchFamily="82" charset="0"/>
              </a:rPr>
              <a:t>Networking opportunities with STEM Professionals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oadway" panose="04040905080B02020502" pitchFamily="82" charset="0"/>
              </a:rPr>
              <a:t>College Representatives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oadway" panose="04040905080B02020502" pitchFamily="82" charset="0"/>
              </a:rPr>
              <a:t>Panel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oadway" panose="04040905080B02020502" pitchFamily="82" charset="0"/>
              </a:rPr>
              <a:t>Interactive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oadway" panose="04040905080B02020502" pitchFamily="82" charset="0"/>
              </a:rPr>
              <a:t>Highlight Projects in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oadway" panose="04040905080B02020502" pitchFamily="82" charset="0"/>
              </a:rPr>
              <a:t>Youth </a:t>
            </a:r>
            <a:r>
              <a:rPr lang="en-US" dirty="0" err="1" smtClean="0">
                <a:latin typeface="Broadway" panose="04040905080B02020502" pitchFamily="82" charset="0"/>
              </a:rPr>
              <a:t>Intership</a:t>
            </a:r>
            <a:r>
              <a:rPr lang="en-US" dirty="0" smtClean="0">
                <a:latin typeface="Broadway" panose="04040905080B02020502" pitchFamily="82" charset="0"/>
              </a:rPr>
              <a:t>/Leadership </a:t>
            </a:r>
            <a:r>
              <a:rPr lang="en-US" dirty="0">
                <a:latin typeface="Broadway" panose="04040905080B02020502" pitchFamily="82" charset="0"/>
              </a:rPr>
              <a:t>O</a:t>
            </a:r>
            <a:r>
              <a:rPr lang="en-US" dirty="0" smtClean="0">
                <a:latin typeface="Broadway" panose="04040905080B02020502" pitchFamily="82" charset="0"/>
              </a:rPr>
              <a:t>pportunities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0" y="4489765"/>
            <a:ext cx="8877300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b="1" dirty="0"/>
              <a:t>Current </a:t>
            </a:r>
            <a:r>
              <a:rPr lang="en-US" sz="1200" b="1" dirty="0" smtClean="0"/>
              <a:t>Partners </a:t>
            </a:r>
            <a:r>
              <a:rPr lang="en-US" sz="1200" b="1" dirty="0"/>
              <a:t>I</a:t>
            </a:r>
            <a:r>
              <a:rPr lang="en-US" sz="1200" b="1" dirty="0" smtClean="0"/>
              <a:t>nclude</a:t>
            </a:r>
            <a:r>
              <a:rPr lang="en-US" sz="1200" b="1" dirty="0"/>
              <a:t>:</a:t>
            </a:r>
          </a:p>
          <a:p>
            <a:r>
              <a:rPr lang="en-US" sz="1200" dirty="0"/>
              <a:t>Air Force ROTC</a:t>
            </a:r>
          </a:p>
          <a:p>
            <a:r>
              <a:rPr lang="en-US" sz="1200" dirty="0"/>
              <a:t>American Society of Naval Engineering</a:t>
            </a:r>
          </a:p>
          <a:p>
            <a:r>
              <a:rPr lang="en-US" sz="1200" dirty="0"/>
              <a:t>ASAP LaGuardia</a:t>
            </a:r>
          </a:p>
          <a:p>
            <a:r>
              <a:rPr lang="en-US" sz="1200" dirty="0"/>
              <a:t>BEAM</a:t>
            </a:r>
          </a:p>
          <a:p>
            <a:r>
              <a:rPr lang="en-US" sz="1200" dirty="0"/>
              <a:t>Binghamton University</a:t>
            </a:r>
          </a:p>
          <a:p>
            <a:r>
              <a:rPr lang="en-US" sz="1200" dirty="0"/>
              <a:t>Bronx Community College</a:t>
            </a:r>
          </a:p>
          <a:p>
            <a:r>
              <a:rPr lang="en-US" sz="1200" dirty="0" err="1"/>
              <a:t>Candogram</a:t>
            </a:r>
            <a:endParaRPr lang="en-US" sz="1200" dirty="0"/>
          </a:p>
          <a:p>
            <a:r>
              <a:rPr lang="en-US" sz="1200" dirty="0"/>
              <a:t>Clarkson </a:t>
            </a:r>
            <a:r>
              <a:rPr lang="en-US" sz="1200" dirty="0" err="1"/>
              <a:t>Unviersity</a:t>
            </a:r>
            <a:endParaRPr lang="en-US" sz="1200" dirty="0"/>
          </a:p>
          <a:p>
            <a:r>
              <a:rPr lang="en-US" sz="1200" dirty="0"/>
              <a:t>Con Edison </a:t>
            </a:r>
          </a:p>
          <a:p>
            <a:r>
              <a:rPr lang="en-US" sz="1200" dirty="0"/>
              <a:t>CS4All</a:t>
            </a:r>
          </a:p>
          <a:p>
            <a:r>
              <a:rPr lang="en-US" sz="1200" dirty="0"/>
              <a:t>CUNY City College of Tech (Civil Engineering and Construction Management)</a:t>
            </a:r>
          </a:p>
          <a:p>
            <a:r>
              <a:rPr lang="en-US" sz="1200" dirty="0"/>
              <a:t>CUNY City College of Technology</a:t>
            </a:r>
          </a:p>
          <a:p>
            <a:r>
              <a:rPr lang="en-US" sz="1200" dirty="0"/>
              <a:t>Designers In Residence New York Hall of Science </a:t>
            </a:r>
          </a:p>
          <a:p>
            <a:r>
              <a:rPr lang="en-US" sz="1200" dirty="0"/>
              <a:t>Girl Scouts of Greater NY</a:t>
            </a:r>
          </a:p>
          <a:p>
            <a:r>
              <a:rPr lang="en-US" sz="1200" dirty="0"/>
              <a:t>Howard L. Zimmerman Architects, P.C.</a:t>
            </a:r>
          </a:p>
          <a:p>
            <a:r>
              <a:rPr lang="en-US" sz="1200" dirty="0"/>
              <a:t>Hunter College</a:t>
            </a:r>
          </a:p>
          <a:p>
            <a:r>
              <a:rPr lang="en-US" sz="1200" dirty="0"/>
              <a:t>Jamaica Medical Center</a:t>
            </a:r>
          </a:p>
          <a:p>
            <a:r>
              <a:rPr lang="en-US" sz="1200" dirty="0"/>
              <a:t>JetBlue</a:t>
            </a:r>
          </a:p>
          <a:p>
            <a:r>
              <a:rPr lang="en-US" sz="1200" dirty="0" err="1"/>
              <a:t>Mokuni</a:t>
            </a:r>
            <a:r>
              <a:rPr lang="en-US" sz="1200" dirty="0"/>
              <a:t> Games</a:t>
            </a:r>
          </a:p>
          <a:p>
            <a:r>
              <a:rPr lang="en-US" sz="1200" dirty="0"/>
              <a:t>Museum of Interesting Things</a:t>
            </a:r>
          </a:p>
          <a:p>
            <a:r>
              <a:rPr lang="en-US" sz="1200" dirty="0" err="1"/>
              <a:t>NPower</a:t>
            </a:r>
            <a:endParaRPr lang="en-US" sz="1200" dirty="0"/>
          </a:p>
          <a:p>
            <a:r>
              <a:rPr lang="en-US" sz="1200" dirty="0"/>
              <a:t>Pursuit</a:t>
            </a:r>
          </a:p>
          <a:p>
            <a:r>
              <a:rPr lang="en-US" sz="1200" dirty="0"/>
              <a:t>Queens STEM Career Women, Inc.</a:t>
            </a:r>
          </a:p>
          <a:p>
            <a:r>
              <a:rPr lang="en-US" sz="1200" dirty="0"/>
              <a:t>Rockefeller Lab</a:t>
            </a:r>
          </a:p>
          <a:p>
            <a:r>
              <a:rPr lang="en-US" sz="1200" dirty="0" err="1"/>
              <a:t>Snapology</a:t>
            </a:r>
            <a:r>
              <a:rPr lang="en-US" sz="1200" dirty="0"/>
              <a:t> </a:t>
            </a:r>
          </a:p>
          <a:p>
            <a:r>
              <a:rPr lang="en-US" sz="1200" dirty="0"/>
              <a:t>Society of Hispanic Professional Engineers</a:t>
            </a:r>
          </a:p>
          <a:p>
            <a:r>
              <a:rPr lang="en-US" sz="1200" dirty="0"/>
              <a:t>Spotify</a:t>
            </a:r>
          </a:p>
          <a:p>
            <a:r>
              <a:rPr lang="en-US" sz="1200" dirty="0"/>
              <a:t>STEM Modular</a:t>
            </a:r>
          </a:p>
          <a:p>
            <a:r>
              <a:rPr lang="en-US" sz="1200" dirty="0"/>
              <a:t>SUNY Maritime</a:t>
            </a:r>
          </a:p>
          <a:p>
            <a:r>
              <a:rPr lang="en-US" sz="1200" dirty="0"/>
              <a:t>SUNY Morrisville</a:t>
            </a:r>
          </a:p>
          <a:p>
            <a:r>
              <a:rPr lang="en-US" sz="1200" dirty="0"/>
              <a:t>the STUDIO</a:t>
            </a:r>
          </a:p>
          <a:p>
            <a:r>
              <a:rPr lang="en-US" sz="1200" dirty="0"/>
              <a:t>United Airlines</a:t>
            </a:r>
          </a:p>
          <a:p>
            <a:r>
              <a:rPr lang="en-US" sz="1200" dirty="0"/>
              <a:t>Vaughn College of Aeronautics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1207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MARCH 30</a:t>
            </a:r>
            <a:r>
              <a:rPr lang="en-US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dirty="0" smtClean="0">
                <a:latin typeface="Berlin Sans FB Demi" panose="020E0802020502020306" pitchFamily="34" charset="0"/>
              </a:rPr>
              <a:t> UB SATURDAY COLLEGE MEETING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88378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Please enjoy your day here at NVU-J</a:t>
            </a:r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        Education by Engagement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68" y="2777502"/>
            <a:ext cx="5366546" cy="26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13" y="284176"/>
            <a:ext cx="10582102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Today’s Amazing Agenda 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11" y="1920239"/>
            <a:ext cx="9410007" cy="480713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doni MT Black" panose="02070A03080606020203" pitchFamily="18" charset="0"/>
              </a:rPr>
              <a:t>9:30am -10:00am Welcome </a:t>
            </a:r>
            <a:r>
              <a:rPr lang="en-US" b="1" dirty="0">
                <a:latin typeface="Bodoni MT Black" panose="02070A03080606020203" pitchFamily="18" charset="0"/>
              </a:rPr>
              <a:t>&amp; Community Meeting </a:t>
            </a:r>
            <a:r>
              <a:rPr lang="en-US" b="1" dirty="0" smtClean="0">
                <a:latin typeface="Bodoni MT Black" panose="02070A03080606020203" pitchFamily="18" charset="0"/>
              </a:rPr>
              <a:t>(Dewey 132) </a:t>
            </a:r>
          </a:p>
          <a:p>
            <a:r>
              <a:rPr lang="en-US" dirty="0" smtClean="0">
                <a:latin typeface="Bodoni MT Black" panose="02070A03080606020203" pitchFamily="18" charset="0"/>
              </a:rPr>
              <a:t>10:15am-11:30am </a:t>
            </a:r>
            <a:r>
              <a:rPr lang="en-US" b="1" dirty="0" smtClean="0">
                <a:latin typeface="Bodoni MT Black" panose="02070A03080606020203" pitchFamily="18" charset="0"/>
              </a:rPr>
              <a:t>Morning Team Workshop- </a:t>
            </a:r>
            <a:r>
              <a:rPr lang="en-US" dirty="0" smtClean="0">
                <a:latin typeface="Bodoni MT Black" panose="02070A03080606020203" pitchFamily="18" charset="0"/>
              </a:rPr>
              <a:t>(Classrooms) </a:t>
            </a:r>
            <a:endParaRPr lang="en-US" dirty="0">
              <a:latin typeface="Bodoni MT Black" panose="02070A03080606020203" pitchFamily="18" charset="0"/>
            </a:endParaRPr>
          </a:p>
          <a:p>
            <a:pPr lvl="1"/>
            <a:r>
              <a:rPr lang="en-US" sz="1600" dirty="0"/>
              <a:t>Rising Team 2 (Dewey 177) w/ Matt &amp; Sarah </a:t>
            </a:r>
          </a:p>
          <a:p>
            <a:pPr lvl="1"/>
            <a:r>
              <a:rPr lang="en-US" sz="1600" dirty="0"/>
              <a:t>Rising Team 3 (D </a:t>
            </a:r>
            <a:r>
              <a:rPr lang="en-US" sz="1600" dirty="0" smtClean="0"/>
              <a:t>132) </a:t>
            </a:r>
            <a:r>
              <a:rPr lang="en-US" sz="1600" dirty="0"/>
              <a:t>w/ Gary </a:t>
            </a:r>
          </a:p>
          <a:p>
            <a:pPr lvl="1"/>
            <a:r>
              <a:rPr lang="en-US" sz="1600" dirty="0" smtClean="0"/>
              <a:t>Graduating Seniors (Team 4)  </a:t>
            </a:r>
            <a:r>
              <a:rPr lang="en-US" sz="1600" dirty="0"/>
              <a:t>(D1867/HTM  Lab) w/ Tony 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11:45am - 12:30pm  Brunch (Stearns Cafeteria) </a:t>
            </a:r>
          </a:p>
          <a:p>
            <a:pPr lvl="1"/>
            <a:r>
              <a:rPr lang="en-US" b="1" dirty="0" smtClean="0">
                <a:solidFill>
                  <a:srgbClr val="FFFFCC"/>
                </a:solidFill>
                <a:latin typeface="Bradley Hand ITC" panose="03070402050302030203" pitchFamily="66" charset="0"/>
              </a:rPr>
              <a:t>New </a:t>
            </a:r>
            <a:r>
              <a:rPr lang="en-US" b="1" dirty="0">
                <a:solidFill>
                  <a:srgbClr val="FFFFCC"/>
                </a:solidFill>
                <a:latin typeface="Bradley Hand ITC" panose="03070402050302030203" pitchFamily="66" charset="0"/>
              </a:rPr>
              <a:t>Student Orientation Today! Lets be good representatives of UB!  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12:30pm – 2:30 pm  Afternoon Team Workshops </a:t>
            </a:r>
          </a:p>
          <a:p>
            <a:pPr marL="36576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Q3 Goals Review &amp; Complete  Q4 Goals</a:t>
            </a:r>
          </a:p>
          <a:p>
            <a:pPr marL="365760" lvl="1">
              <a:lnSpc>
                <a:spcPct val="80000"/>
              </a:lnSpc>
            </a:pPr>
            <a:r>
              <a:rPr lang="en-US" sz="1700" dirty="0"/>
              <a:t>Missing Assignments/ Portfolio </a:t>
            </a:r>
            <a:r>
              <a:rPr lang="en-US" sz="1700" dirty="0" smtClean="0"/>
              <a:t>Organization</a:t>
            </a:r>
            <a:r>
              <a:rPr lang="en-US" sz="1700" dirty="0" smtClean="0">
                <a:latin typeface="Bodoni MT Black" panose="02070A03080606020203" pitchFamily="18" charset="0"/>
              </a:rPr>
              <a:t> </a:t>
            </a:r>
          </a:p>
          <a:p>
            <a:pPr marL="36576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Summer Enrichment &amp; Dual </a:t>
            </a:r>
            <a:r>
              <a:rPr lang="en-US" sz="1700" dirty="0"/>
              <a:t>Enrollment Registration </a:t>
            </a:r>
            <a:r>
              <a:rPr lang="en-US" sz="1700" dirty="0" smtClean="0"/>
              <a:t> </a:t>
            </a:r>
            <a:endParaRPr lang="en-US" sz="1700" dirty="0"/>
          </a:p>
          <a:p>
            <a:pPr marL="365760" lvl="1">
              <a:lnSpc>
                <a:spcPct val="80000"/>
              </a:lnSpc>
            </a:pPr>
            <a:r>
              <a:rPr lang="en-US" sz="1700" dirty="0" smtClean="0"/>
              <a:t>Senior Check In Time </a:t>
            </a:r>
          </a:p>
          <a:p>
            <a:r>
              <a:rPr lang="en-US" dirty="0" smtClean="0"/>
              <a:t>2:30pm </a:t>
            </a:r>
            <a:r>
              <a:rPr lang="en-US" b="1" dirty="0" smtClean="0"/>
              <a:t>Closure</a:t>
            </a:r>
            <a:r>
              <a:rPr lang="en-US" b="1" dirty="0"/>
              <a:t>/ Depart </a:t>
            </a:r>
            <a:r>
              <a:rPr lang="en-US" dirty="0" smtClean="0"/>
              <a:t>(Dewey Commons)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301 Moved Permanent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" y="2150384"/>
            <a:ext cx="2262109" cy="2244436"/>
          </a:xfrm>
          <a:prstGeom prst="rect">
            <a:avLst/>
          </a:prstGeom>
        </p:spPr>
      </p:pic>
      <p:pic>
        <p:nvPicPr>
          <p:cNvPr id="5" name="Picture 4" descr="&lt;strong&gt;Upward Bound&lt;/strong&gt;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9" y="5202923"/>
            <a:ext cx="2557550" cy="12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13" y="284176"/>
            <a:ext cx="10582102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Today’s Amazing Agenda 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511" y="2120264"/>
            <a:ext cx="9087889" cy="45377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10:15am-11:30am </a:t>
            </a:r>
            <a:r>
              <a:rPr lang="en-US" b="1" dirty="0" smtClean="0">
                <a:latin typeface="Bodoni MT Black" panose="02070A03080606020203" pitchFamily="18" charset="0"/>
              </a:rPr>
              <a:t>Morning Team Workshop- </a:t>
            </a:r>
            <a:r>
              <a:rPr lang="en-US" dirty="0" smtClean="0">
                <a:latin typeface="Bodoni MT Black" panose="02070A03080606020203" pitchFamily="18" charset="0"/>
              </a:rPr>
              <a:t>(Classrooms) </a:t>
            </a:r>
            <a:endParaRPr lang="en-US" dirty="0">
              <a:latin typeface="Bodoni MT Black" panose="02070A03080606020203" pitchFamily="18" charset="0"/>
            </a:endParaRPr>
          </a:p>
          <a:p>
            <a:pPr lvl="1"/>
            <a:r>
              <a:rPr lang="en-US" sz="1600" dirty="0"/>
              <a:t>Rising Team 2 (Dewey 177) w/ Matt &amp; Sarah </a:t>
            </a:r>
          </a:p>
          <a:p>
            <a:pPr lvl="1"/>
            <a:r>
              <a:rPr lang="en-US" sz="1600" dirty="0"/>
              <a:t>Rising Team 3 (D </a:t>
            </a:r>
            <a:r>
              <a:rPr lang="en-US" sz="1600" dirty="0" smtClean="0"/>
              <a:t>132) </a:t>
            </a:r>
            <a:r>
              <a:rPr lang="en-US" sz="1600" dirty="0"/>
              <a:t>w/ Gary </a:t>
            </a:r>
          </a:p>
          <a:p>
            <a:pPr lvl="1"/>
            <a:r>
              <a:rPr lang="en-US" sz="1600" dirty="0" smtClean="0"/>
              <a:t>Graduating Seniors (Team 4)  </a:t>
            </a:r>
            <a:r>
              <a:rPr lang="en-US" sz="1600" dirty="0"/>
              <a:t>(D1867/HTM  Lab) w/ Tony 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11:45am - 12:30pm  Brunch (Stearns Cafeteria) </a:t>
            </a:r>
          </a:p>
          <a:p>
            <a:pPr lvl="1"/>
            <a:r>
              <a:rPr lang="en-US" b="1" dirty="0" smtClean="0">
                <a:solidFill>
                  <a:srgbClr val="FFFFCC"/>
                </a:solidFill>
                <a:latin typeface="Bradley Hand ITC" panose="03070402050302030203" pitchFamily="66" charset="0"/>
              </a:rPr>
              <a:t>New </a:t>
            </a:r>
            <a:r>
              <a:rPr lang="en-US" b="1" dirty="0">
                <a:solidFill>
                  <a:srgbClr val="FFFFCC"/>
                </a:solidFill>
                <a:latin typeface="Bradley Hand ITC" panose="03070402050302030203" pitchFamily="66" charset="0"/>
              </a:rPr>
              <a:t>Student Orientation Today! Lets be good representatives of UB!  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12:30pm – 2:30 pm  Afternoon Team Workshops </a:t>
            </a:r>
          </a:p>
          <a:p>
            <a:pPr marL="36576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Q3 Goals Review &amp; Complete  Q4 Goals</a:t>
            </a:r>
          </a:p>
          <a:p>
            <a:pPr marL="365760" lvl="1">
              <a:lnSpc>
                <a:spcPct val="80000"/>
              </a:lnSpc>
            </a:pPr>
            <a:r>
              <a:rPr lang="en-US" sz="1700" dirty="0"/>
              <a:t>Missing Assignments/ Portfolio </a:t>
            </a:r>
            <a:r>
              <a:rPr lang="en-US" sz="1700" dirty="0" smtClean="0"/>
              <a:t>Organization</a:t>
            </a:r>
            <a:r>
              <a:rPr lang="en-US" sz="1700" dirty="0" smtClean="0">
                <a:latin typeface="Bodoni MT Black" panose="02070A03080606020203" pitchFamily="18" charset="0"/>
              </a:rPr>
              <a:t> </a:t>
            </a:r>
          </a:p>
          <a:p>
            <a:pPr marL="36576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Summer Enrichment &amp; Dual </a:t>
            </a:r>
            <a:r>
              <a:rPr lang="en-US" sz="1700" dirty="0"/>
              <a:t>Enrollment Registration </a:t>
            </a:r>
            <a:r>
              <a:rPr lang="en-US" sz="1700" dirty="0" smtClean="0"/>
              <a:t> </a:t>
            </a:r>
            <a:endParaRPr lang="en-US" sz="1700" dirty="0"/>
          </a:p>
          <a:p>
            <a:pPr marL="365760" lvl="1">
              <a:lnSpc>
                <a:spcPct val="80000"/>
              </a:lnSpc>
            </a:pPr>
            <a:r>
              <a:rPr lang="en-US" sz="1700" dirty="0" smtClean="0"/>
              <a:t>Senior Check In Time </a:t>
            </a:r>
          </a:p>
          <a:p>
            <a:r>
              <a:rPr lang="en-US" dirty="0" smtClean="0"/>
              <a:t>2:30pm </a:t>
            </a:r>
            <a:r>
              <a:rPr lang="en-US" b="1" dirty="0" smtClean="0"/>
              <a:t>Closure</a:t>
            </a:r>
            <a:r>
              <a:rPr lang="en-US" b="1" dirty="0"/>
              <a:t>/ Depart </a:t>
            </a:r>
            <a:r>
              <a:rPr lang="en-US" dirty="0" smtClean="0"/>
              <a:t>(Dewey Commons)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&lt;strong&gt;Upward Bound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0" y="3829050"/>
            <a:ext cx="2557550" cy="1935281"/>
          </a:xfrm>
          <a:prstGeom prst="rect">
            <a:avLst/>
          </a:prstGeom>
        </p:spPr>
      </p:pic>
      <p:pic>
        <p:nvPicPr>
          <p:cNvPr id="6" name="Picture 5" descr="Get To The Point Free Stock Photo - Public Domain Pictur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7"/>
          <a:stretch/>
        </p:blipFill>
        <p:spPr>
          <a:xfrm>
            <a:off x="381549" y="2296643"/>
            <a:ext cx="2049373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UB Winter Activities 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39" y="2110127"/>
            <a:ext cx="4610052" cy="42062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Scientist For A Day </a:t>
            </a:r>
          </a:p>
          <a:p>
            <a:r>
              <a:rPr lang="en-US" sz="3600" dirty="0"/>
              <a:t>STEM Meetings </a:t>
            </a:r>
            <a:endParaRPr lang="en-US" sz="3600" dirty="0" smtClean="0"/>
          </a:p>
          <a:p>
            <a:r>
              <a:rPr lang="en-US" sz="3600" dirty="0" smtClean="0"/>
              <a:t>Junior Retreat </a:t>
            </a:r>
          </a:p>
          <a:p>
            <a:r>
              <a:rPr lang="en-US" sz="3600" dirty="0" smtClean="0"/>
              <a:t>Scholars Bowl </a:t>
            </a:r>
          </a:p>
          <a:p>
            <a:r>
              <a:rPr lang="en-US" sz="3600" dirty="0" smtClean="0"/>
              <a:t>Movie Night </a:t>
            </a:r>
          </a:p>
          <a:p>
            <a:r>
              <a:rPr lang="en-US" sz="3600" dirty="0" smtClean="0"/>
              <a:t>TRIO Day </a:t>
            </a:r>
          </a:p>
        </p:txBody>
      </p:sp>
      <p:pic>
        <p:nvPicPr>
          <p:cNvPr id="5122" name="Picture 2" descr="Image may contain: 2 people, people smiling, hat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21" y="2110127"/>
            <a:ext cx="6069239" cy="4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91" y="258335"/>
            <a:ext cx="9784080" cy="15087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lgerian" panose="04020705040A02060702" pitchFamily="82" charset="0"/>
              </a:rPr>
              <a:t>Scientist For A Day</a:t>
            </a:r>
            <a:endParaRPr lang="en-US" sz="4400" b="1" dirty="0">
              <a:latin typeface="Algerian" panose="04020705040A02060702" pitchFamily="82" charset="0"/>
            </a:endParaRPr>
          </a:p>
        </p:txBody>
      </p:sp>
      <p:pic>
        <p:nvPicPr>
          <p:cNvPr id="4098" name="Picture 2" descr="Image may contain: 4 people, including Karen Ovitt, Kaitlyn Diette and Erica Sadie Fuller, people smiling, people stan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6282707" y="131315"/>
            <a:ext cx="2848229" cy="17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8 people, including Karen Ovitt, Kaitlyn Diette and Erica Sadie Fuller, people smiling, people stan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1047" r="7102" b="14253"/>
          <a:stretch/>
        </p:blipFill>
        <p:spPr bwMode="auto">
          <a:xfrm>
            <a:off x="5182632" y="2116183"/>
            <a:ext cx="6734145" cy="44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may contain: one or more people, people standing, sky and out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2" y="2116183"/>
            <a:ext cx="4468450" cy="44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may contain: 1 pers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0"/>
          <a:stretch/>
        </p:blipFill>
        <p:spPr bwMode="auto">
          <a:xfrm>
            <a:off x="9290775" y="144236"/>
            <a:ext cx="2770596" cy="17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845"/>
            <a:ext cx="6758578" cy="1508760"/>
          </a:xfrm>
        </p:spPr>
        <p:txBody>
          <a:bodyPr/>
          <a:lstStyle/>
          <a:p>
            <a:pPr algn="ctr"/>
            <a:r>
              <a:rPr lang="en-US" dirty="0" smtClean="0">
                <a:latin typeface="Bauhaus 93" panose="04030905020B02020C02" pitchFamily="82" charset="0"/>
              </a:rPr>
              <a:t>Magic of STEM Leadership Program</a:t>
            </a:r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3074" name="Picture 2" descr="Image may contain: 14 people, including Anne Herron, Erica Sadie Fuller, Tammy Ryea, Amy Fackler, Ryan Bushey and Dakota Wiley, people smiling, people standing and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5428"/>
          <a:stretch/>
        </p:blipFill>
        <p:spPr bwMode="auto">
          <a:xfrm>
            <a:off x="7007351" y="335357"/>
            <a:ext cx="4974741" cy="31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may contain: 2 people, people stan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 r="7833" b="2778"/>
          <a:stretch/>
        </p:blipFill>
        <p:spPr bwMode="auto">
          <a:xfrm>
            <a:off x="9494720" y="3739702"/>
            <a:ext cx="2487371" cy="2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may contain: 9 people, including Lynn Tetreault, Anne Herron and Amy Fackler, people smiling, people stan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20948"/>
          <a:stretch/>
        </p:blipFill>
        <p:spPr bwMode="auto">
          <a:xfrm>
            <a:off x="100003" y="1394775"/>
            <a:ext cx="6775030" cy="32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may contain: 2 people, including Tammy Ryea, people smil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15233" r="12653"/>
          <a:stretch/>
        </p:blipFill>
        <p:spPr bwMode="auto">
          <a:xfrm>
            <a:off x="7182221" y="3740654"/>
            <a:ext cx="2047862" cy="28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Walt &lt;strong&gt;Disney World&lt;/strong&gt; Resort entranc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499599"/>
            <a:ext cx="3753679" cy="22448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95" y="4499599"/>
            <a:ext cx="1682936" cy="2244847"/>
          </a:xfrm>
        </p:spPr>
      </p:pic>
    </p:spTree>
    <p:extLst>
      <p:ext uri="{BB962C8B-B14F-4D97-AF65-F5344CB8AC3E}">
        <p14:creationId xmlns:p14="http://schemas.microsoft.com/office/powerpoint/2010/main" val="8284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113" y="398758"/>
            <a:ext cx="4441373" cy="1508760"/>
          </a:xfrm>
        </p:spPr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Junior Retreat </a:t>
            </a:r>
            <a:endParaRPr lang="en-US" dirty="0">
              <a:latin typeface="Forte" panose="03060902040502070203" pitchFamily="66" charset="0"/>
            </a:endParaRPr>
          </a:p>
        </p:txBody>
      </p:sp>
      <p:pic>
        <p:nvPicPr>
          <p:cNvPr id="2054" name="Picture 6" descr="Image may contain: one or more people, people standing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5" y="533104"/>
            <a:ext cx="5656217" cy="31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may contain: one or more people, people sitting and sho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5"/>
          <a:stretch/>
        </p:blipFill>
        <p:spPr bwMode="auto">
          <a:xfrm>
            <a:off x="9049512" y="3801291"/>
            <a:ext cx="3060410" cy="27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5 people, people smiling, people standing, mountain, sky, outdoor and nat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72" r="15564" b="4364"/>
          <a:stretch/>
        </p:blipFill>
        <p:spPr bwMode="auto">
          <a:xfrm>
            <a:off x="6453705" y="3764552"/>
            <a:ext cx="2427377" cy="27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andom Distractions: January 20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171897"/>
            <a:ext cx="1750671" cy="2000767"/>
          </a:xfrm>
          <a:prstGeom prst="rect">
            <a:avLst/>
          </a:prstGeom>
        </p:spPr>
      </p:pic>
      <p:pic>
        <p:nvPicPr>
          <p:cNvPr id="2050" name="Picture 2" descr="Image may contain: 7 people, including Katie Eldred, people smiling, people standing, sky, tree, outdoor and natu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1" t="8216" r="11322" b="1934"/>
          <a:stretch/>
        </p:blipFill>
        <p:spPr bwMode="auto">
          <a:xfrm>
            <a:off x="462522" y="2332482"/>
            <a:ext cx="5562505" cy="44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7" y="284176"/>
            <a:ext cx="6858000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Vladimir Script" panose="03050402040407070305" pitchFamily="66" charset="0"/>
              </a:rPr>
              <a:t>Scholars Bowl </a:t>
            </a:r>
            <a:endParaRPr lang="en-US" sz="5400" dirty="0">
              <a:latin typeface="Vladimir Script" panose="03050402040407070305" pitchFamily="66" charset="0"/>
            </a:endParaRPr>
          </a:p>
        </p:txBody>
      </p:sp>
      <p:pic>
        <p:nvPicPr>
          <p:cNvPr id="1026" name="Picture 2" descr="Image may contain: 10 people, including Katie Eldred, Karen Ovitt and Alexis Follensbee, people smiling, people standing and ou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" y="1985237"/>
            <a:ext cx="5614157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4 people, including Anne Herron, people smiling, people sitting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284176"/>
            <a:ext cx="4155125" cy="31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5 people, including Karen Ovitt and Alexis Follensbee, people smiling, people sitting and in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3578775"/>
            <a:ext cx="4155125" cy="31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art - &lt;strong&gt;Education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48" y="1792936"/>
            <a:ext cx="2761343" cy="2761343"/>
          </a:xfrm>
          <a:prstGeom prst="rect">
            <a:avLst/>
          </a:prstGeom>
        </p:spPr>
      </p:pic>
      <p:pic>
        <p:nvPicPr>
          <p:cNvPr id="4" name="Picture 3" descr="Extra Credit – For the Love of Englis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37" y="4573071"/>
            <a:ext cx="1927520" cy="21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864"/>
            <a:ext cx="12191999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lgerian" panose="04020705040A02060702" pitchFamily="82" charset="0"/>
              </a:rPr>
              <a:t>DINNER AND A Movie Night With UB 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39" y="1933303"/>
            <a:ext cx="5994715" cy="4206240"/>
          </a:xfrm>
        </p:spPr>
        <p:txBody>
          <a:bodyPr/>
          <a:lstStyle/>
          <a:p>
            <a:r>
              <a:rPr lang="en-US" dirty="0" smtClean="0"/>
              <a:t>March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Featuring BFA, MVU, EFHS &amp; RHS Centers</a:t>
            </a:r>
          </a:p>
          <a:p>
            <a:r>
              <a:rPr lang="en-US" dirty="0" smtClean="0"/>
              <a:t>Thank You to Your In-School Coordinators  Attending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0" y="3424944"/>
            <a:ext cx="2167001" cy="3250502"/>
          </a:xfrm>
          <a:prstGeom prst="rect">
            <a:avLst/>
          </a:prstGeom>
        </p:spPr>
      </p:pic>
      <p:pic>
        <p:nvPicPr>
          <p:cNvPr id="2050" name="Picture 2" descr="Image may contain: 22 people, including Kaitlyn Diette, Lynn Tetreault and Anne Herron, people smiling, people 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6" y="2367793"/>
            <a:ext cx="5743537" cy="43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voluntary Smiles: Take Out with Bob the Buil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" y="3932246"/>
            <a:ext cx="266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Franklin Gothic Heavy" panose="020B0903020102020204" pitchFamily="34" charset="0"/>
              </a:rPr>
              <a:t>TRIO Day at VT Legislature </a:t>
            </a:r>
            <a:endParaRPr lang="en-US" sz="5400" dirty="0">
              <a:latin typeface="Franklin Gothic Heavy" panose="020B0903020102020204" pitchFamily="34" charset="0"/>
            </a:endParaRPr>
          </a:p>
        </p:txBody>
      </p:sp>
      <p:pic>
        <p:nvPicPr>
          <p:cNvPr id="1026" name="Picture 2" descr="Image may contain: 8 people, including Nate Belanger and Erica Sadie Fuller, people smiling, indoo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1926" r="9295" b="4017"/>
          <a:stretch/>
        </p:blipFill>
        <p:spPr bwMode="auto">
          <a:xfrm>
            <a:off x="162837" y="2968669"/>
            <a:ext cx="5611660" cy="37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2 people, including Nate Belanger, people smiling, people standing, shoes and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89" y="2968669"/>
            <a:ext cx="2975932" cy="37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4 people, including Nate Belanger, people smiling, people standing and in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13" y="2968668"/>
            <a:ext cx="2825617" cy="37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792936"/>
            <a:ext cx="12192000" cy="106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Held on March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Representing NVU-J   Erica Fuller, Nate Belanger (PA) and Olivia </a:t>
            </a:r>
            <a:r>
              <a:rPr lang="en-US" dirty="0" err="1" smtClean="0"/>
              <a:t>Leavstrom</a:t>
            </a:r>
            <a:r>
              <a:rPr lang="en-US" dirty="0" smtClean="0"/>
              <a:t> (RHS Alumni)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739</TotalTime>
  <Words>592</Words>
  <Application>Microsoft Office PowerPoint</Application>
  <PresentationFormat>Widescreen</PresentationFormat>
  <Paragraphs>140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Algerian</vt:lpstr>
      <vt:lpstr>Arial</vt:lpstr>
      <vt:lpstr>Bauhaus 93</vt:lpstr>
      <vt:lpstr>Berlin Sans FB Demi</vt:lpstr>
      <vt:lpstr>Bodoni MT Black</vt:lpstr>
      <vt:lpstr>Bradley Hand ITC</vt:lpstr>
      <vt:lpstr>Brighton Com Medium</vt:lpstr>
      <vt:lpstr>Broadway</vt:lpstr>
      <vt:lpstr>Corbel</vt:lpstr>
      <vt:lpstr>Forte</vt:lpstr>
      <vt:lpstr>Franklin Gothic Heavy</vt:lpstr>
      <vt:lpstr>Lucida Bright</vt:lpstr>
      <vt:lpstr>Vladimir Script</vt:lpstr>
      <vt:lpstr>Wingdings</vt:lpstr>
      <vt:lpstr>Banded</vt:lpstr>
      <vt:lpstr>Acrobat Document</vt:lpstr>
      <vt:lpstr>Community Meeting</vt:lpstr>
      <vt:lpstr>Today’s Amazing Agenda  </vt:lpstr>
      <vt:lpstr>UB Winter Activities Recap </vt:lpstr>
      <vt:lpstr>Scientist For A Day</vt:lpstr>
      <vt:lpstr>Magic of STEM Leadership Program</vt:lpstr>
      <vt:lpstr>Junior Retreat </vt:lpstr>
      <vt:lpstr>Scholars Bowl </vt:lpstr>
      <vt:lpstr>DINNER AND A Movie Night With UB </vt:lpstr>
      <vt:lpstr>TRIO Day at VT Legislature </vt:lpstr>
      <vt:lpstr>SPRING 2019  UB Events </vt:lpstr>
      <vt:lpstr>BOWLING WITH UB NIGHT </vt:lpstr>
      <vt:lpstr>Northeast Kingdom College Fair</vt:lpstr>
      <vt:lpstr>JFK Leadership Conference  April 17-18</vt:lpstr>
      <vt:lpstr>PowerPoint Presentation</vt:lpstr>
      <vt:lpstr>May 11th -SUMMER 2019  Saturday College Kick-OFF Meeting</vt:lpstr>
      <vt:lpstr>NVU-J UB Senior recognition Dinner</vt:lpstr>
      <vt:lpstr>NVU-J Upward Bound Program….</vt:lpstr>
      <vt:lpstr>STEM EXPO - NEW York Hall of Science Friday, May 17 – Saturday, May 18th </vt:lpstr>
      <vt:lpstr>MARCH 30TH UB SATURDAY COLLEGE MEETING</vt:lpstr>
      <vt:lpstr>Today’s Amazing Agenda  </vt:lpstr>
    </vt:vector>
  </TitlesOfParts>
  <Company>Johnson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Meeting</dc:title>
  <dc:creator>Fuller, Erica S.</dc:creator>
  <cp:lastModifiedBy>Blueter, Tony</cp:lastModifiedBy>
  <cp:revision>58</cp:revision>
  <cp:lastPrinted>2019-03-28T15:21:31Z</cp:lastPrinted>
  <dcterms:created xsi:type="dcterms:W3CDTF">2019-03-04T17:44:14Z</dcterms:created>
  <dcterms:modified xsi:type="dcterms:W3CDTF">2019-03-28T17:23:46Z</dcterms:modified>
</cp:coreProperties>
</file>