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6"/>
  </p:notesMasterIdLst>
  <p:handoutMasterIdLst>
    <p:handoutMasterId r:id="rId37"/>
  </p:handoutMasterIdLst>
  <p:sldIdLst>
    <p:sldId id="325" r:id="rId5"/>
    <p:sldId id="327" r:id="rId6"/>
    <p:sldId id="347" r:id="rId7"/>
    <p:sldId id="348" r:id="rId8"/>
    <p:sldId id="349" r:id="rId9"/>
    <p:sldId id="350" r:id="rId10"/>
    <p:sldId id="352" r:id="rId11"/>
    <p:sldId id="353" r:id="rId12"/>
    <p:sldId id="355" r:id="rId13"/>
    <p:sldId id="354" r:id="rId14"/>
    <p:sldId id="357" r:id="rId15"/>
    <p:sldId id="358" r:id="rId16"/>
    <p:sldId id="360" r:id="rId17"/>
    <p:sldId id="361" r:id="rId18"/>
    <p:sldId id="362" r:id="rId19"/>
    <p:sldId id="359" r:id="rId20"/>
    <p:sldId id="366" r:id="rId21"/>
    <p:sldId id="367" r:id="rId22"/>
    <p:sldId id="368" r:id="rId23"/>
    <p:sldId id="369" r:id="rId24"/>
    <p:sldId id="365" r:id="rId25"/>
    <p:sldId id="374" r:id="rId26"/>
    <p:sldId id="375" r:id="rId27"/>
    <p:sldId id="380" r:id="rId28"/>
    <p:sldId id="379" r:id="rId29"/>
    <p:sldId id="373" r:id="rId30"/>
    <p:sldId id="372" r:id="rId31"/>
    <p:sldId id="370" r:id="rId32"/>
    <p:sldId id="377" r:id="rId33"/>
    <p:sldId id="378" r:id="rId34"/>
    <p:sldId id="306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 Sowder" initials="JS" lastIdx="28" clrIdx="0"/>
  <p:cmAuthor id="1" name="Carla Zetina" initials="CZ" lastIdx="7" clrIdx="1"/>
  <p:cmAuthor id="2" name="Danielle Tornquist" initials="DT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37C"/>
    <a:srgbClr val="E5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88902" autoAdjust="0"/>
  </p:normalViewPr>
  <p:slideViewPr>
    <p:cSldViewPr snapToGrid="0" snapToObjects="1">
      <p:cViewPr varScale="1">
        <p:scale>
          <a:sx n="50" d="100"/>
          <a:sy n="50" d="100"/>
        </p:scale>
        <p:origin x="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5270-5D29-4AEB-BEA0-B48285C315BA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3C3-4700-413B-B691-2F1A1AC0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5D59F-B25C-7C4A-9FBA-49CB1AC000B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CD9AD-3DAF-DA4F-B984-CC53C5EF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3773105"/>
            <a:ext cx="5757333" cy="828673"/>
          </a:xfrm>
        </p:spPr>
        <p:txBody>
          <a:bodyPr/>
          <a:lstStyle>
            <a:lvl1pPr algn="ctr">
              <a:defRPr sz="36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4675796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46B431AF-E44D-E741-A1D6-52DA2F55ECA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2195337"/>
            <a:ext cx="4263572" cy="11938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F8BF5948-B4A0-9A40-8E24-FB143AFF1181}"/>
              </a:ext>
            </a:extLst>
          </p:cNvPr>
          <p:cNvSpPr/>
          <p:nvPr userDrawn="1"/>
        </p:nvSpPr>
        <p:spPr>
          <a:xfrm rot="16200000" flipH="1">
            <a:off x="6840255" y="-1045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43" b="14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7133" r="90000">
                        <a14:foregroundMark x1="15867" y1="85400" x2="15867" y2="85400"/>
                        <a14:foregroundMark x1="8600" y1="89800" x2="8600" y2="89800"/>
                        <a14:foregroundMark x1="7133" y1="97200" x2="7133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29" y="2330194"/>
            <a:ext cx="6814752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9BC4FE-1D85-5F47-9525-BCE255F4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3140764"/>
            <a:ext cx="2279375" cy="223890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EA7A41D-E17A-8544-88D8-5153A7DCB7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94" y="1151900"/>
            <a:ext cx="3354199" cy="395289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75430B4-1BF8-1845-96D9-BF620092E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7055" y="344488"/>
            <a:ext cx="4797632" cy="5842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DC88E-48BE-6546-A40B-E79E97A6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B551A-4D1F-0446-AE16-CA03C34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3653DA-91F1-004E-8C9C-4C5BBBB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5E7075-412E-D04C-ACB3-C57DB4B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96162B-6A87-9243-8492-CB0ABB8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0889" y="737549"/>
            <a:ext cx="4239647" cy="4239647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54EEF7-4A3B-9342-9D09-F4A8E3646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01" y="5068887"/>
            <a:ext cx="1852074" cy="1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452A4-EE29-A942-90A9-5686102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151F65-051D-694F-ABE4-216B843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AA7780-BF46-7D45-98D1-7017C7F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ark Background Blank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utral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9954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9003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ssio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E9FC664E-5331-8F4D-9DAE-450BBEC47985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xmlns="" id="{677188B8-7DED-9F4C-89EB-61EB4BC768E0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639A106C-BC46-BE46-AA91-8FE12F5D1356}"/>
              </a:ext>
            </a:extLst>
          </p:cNvPr>
          <p:cNvSpPr/>
          <p:nvPr userDrawn="1"/>
        </p:nvSpPr>
        <p:spPr>
          <a:xfrm>
            <a:off x="0" y="10493"/>
            <a:ext cx="6102079" cy="6858000"/>
          </a:xfrm>
          <a:custGeom>
            <a:avLst/>
            <a:gdLst>
              <a:gd name="connsiteX0" fmla="*/ 0 w 6102079"/>
              <a:gd name="connsiteY0" fmla="*/ 0 h 6858000"/>
              <a:gd name="connsiteX1" fmla="*/ 3557995 w 6102079"/>
              <a:gd name="connsiteY1" fmla="*/ 0 h 6858000"/>
              <a:gd name="connsiteX2" fmla="*/ 6102079 w 6102079"/>
              <a:gd name="connsiteY2" fmla="*/ 2415089 h 6858000"/>
              <a:gd name="connsiteX3" fmla="*/ 5020596 w 6102079"/>
              <a:gd name="connsiteY3" fmla="*/ 3441738 h 6858000"/>
              <a:gd name="connsiteX4" fmla="*/ 6089924 w 6102079"/>
              <a:gd name="connsiteY4" fmla="*/ 4456848 h 6858000"/>
              <a:gd name="connsiteX5" fmla="*/ 3560520 w 6102079"/>
              <a:gd name="connsiteY5" fmla="*/ 6858000 h 6858000"/>
              <a:gd name="connsiteX6" fmla="*/ 0 w 6102079"/>
              <a:gd name="connsiteY6" fmla="*/ 6858000 h 6858000"/>
              <a:gd name="connsiteX7" fmla="*/ 0 w 610207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9" h="6858000">
                <a:moveTo>
                  <a:pt x="0" y="0"/>
                </a:moveTo>
                <a:lnTo>
                  <a:pt x="3557995" y="0"/>
                </a:lnTo>
                <a:lnTo>
                  <a:pt x="6102079" y="2415089"/>
                </a:lnTo>
                <a:lnTo>
                  <a:pt x="5020596" y="3441738"/>
                </a:lnTo>
                <a:lnTo>
                  <a:pt x="6089924" y="4456848"/>
                </a:lnTo>
                <a:lnTo>
                  <a:pt x="35605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8A2C6D33-CDD1-E442-9EFC-EBA44823C1CB}"/>
              </a:ext>
            </a:extLst>
          </p:cNvPr>
          <p:cNvSpPr/>
          <p:nvPr userDrawn="1"/>
        </p:nvSpPr>
        <p:spPr>
          <a:xfrm>
            <a:off x="6110946" y="0"/>
            <a:ext cx="6102074" cy="6858000"/>
          </a:xfrm>
          <a:custGeom>
            <a:avLst/>
            <a:gdLst>
              <a:gd name="connsiteX0" fmla="*/ 2556238 w 6102074"/>
              <a:gd name="connsiteY0" fmla="*/ 0 h 6858000"/>
              <a:gd name="connsiteX1" fmla="*/ 6102074 w 6102074"/>
              <a:gd name="connsiteY1" fmla="*/ 0 h 6858000"/>
              <a:gd name="connsiteX2" fmla="*/ 6102074 w 6102074"/>
              <a:gd name="connsiteY2" fmla="*/ 6858000 h 6858000"/>
              <a:gd name="connsiteX3" fmla="*/ 2529403 w 6102074"/>
              <a:gd name="connsiteY3" fmla="*/ 6858000 h 6858000"/>
              <a:gd name="connsiteX4" fmla="*/ 0 w 6102074"/>
              <a:gd name="connsiteY4" fmla="*/ 4456848 h 6858000"/>
              <a:gd name="connsiteX5" fmla="*/ 1081484 w 6102074"/>
              <a:gd name="connsiteY5" fmla="*/ 3430200 h 6858000"/>
              <a:gd name="connsiteX6" fmla="*/ 12156 w 6102074"/>
              <a:gd name="connsiteY6" fmla="*/ 2415089 h 6858000"/>
              <a:gd name="connsiteX7" fmla="*/ 2556238 w 61020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4" h="6858000">
                <a:moveTo>
                  <a:pt x="2556238" y="0"/>
                </a:moveTo>
                <a:lnTo>
                  <a:pt x="6102074" y="0"/>
                </a:lnTo>
                <a:lnTo>
                  <a:pt x="6102074" y="6858000"/>
                </a:lnTo>
                <a:lnTo>
                  <a:pt x="2529403" y="6858000"/>
                </a:lnTo>
                <a:lnTo>
                  <a:pt x="0" y="4456848"/>
                </a:lnTo>
                <a:lnTo>
                  <a:pt x="1081484" y="3430200"/>
                </a:lnTo>
                <a:lnTo>
                  <a:pt x="12156" y="2415089"/>
                </a:lnTo>
                <a:lnTo>
                  <a:pt x="2556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EC7A2A5C-0AE3-AC4A-8724-6F73F5D0A19C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3DC19EBF-CAE6-AC4B-A78C-F2F77E9FA024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10DCC976-26DE-DC4B-816F-C0FAE6CFC730}"/>
              </a:ext>
            </a:extLst>
          </p:cNvPr>
          <p:cNvSpPr/>
          <p:nvPr userDrawn="1"/>
        </p:nvSpPr>
        <p:spPr>
          <a:xfrm>
            <a:off x="5020596" y="2425601"/>
            <a:ext cx="2177973" cy="2041759"/>
          </a:xfrm>
          <a:custGeom>
            <a:avLst/>
            <a:gdLst>
              <a:gd name="connsiteX0" fmla="*/ 734010 w 1459770"/>
              <a:gd name="connsiteY0" fmla="*/ 0 h 1385755"/>
              <a:gd name="connsiteX1" fmla="*/ 1459770 w 1459770"/>
              <a:gd name="connsiteY1" fmla="*/ 688962 h 1385755"/>
              <a:gd name="connsiteX2" fmla="*/ 725760 w 1459770"/>
              <a:gd name="connsiteY2" fmla="*/ 1385755 h 1385755"/>
              <a:gd name="connsiteX3" fmla="*/ 0 w 1459770"/>
              <a:gd name="connsiteY3" fmla="*/ 696793 h 1385755"/>
              <a:gd name="connsiteX4" fmla="*/ 734010 w 1459770"/>
              <a:gd name="connsiteY4" fmla="*/ 0 h 13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70" h="1385755">
                <a:moveTo>
                  <a:pt x="734010" y="0"/>
                </a:moveTo>
                <a:lnTo>
                  <a:pt x="1459770" y="688962"/>
                </a:lnTo>
                <a:lnTo>
                  <a:pt x="725760" y="1385755"/>
                </a:lnTo>
                <a:lnTo>
                  <a:pt x="0" y="696793"/>
                </a:lnTo>
                <a:lnTo>
                  <a:pt x="73401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546DF7-9243-704D-A49A-529DCDF5C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91200" y="1811966"/>
            <a:ext cx="609600" cy="354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614C314-19BF-B248-93D6-0F4DC2379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690354"/>
            <a:ext cx="609599" cy="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757011"/>
            <a:ext cx="4161312" cy="1325563"/>
          </a:xfr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2303813"/>
            <a:ext cx="4161312" cy="307570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2FB2C4B-DF89-E948-892A-2E4F3ECC60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9392" y="2303813"/>
            <a:ext cx="3639209" cy="30757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169F16B-C625-C94F-B87F-E5473430AC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9392" y="720436"/>
            <a:ext cx="3639210" cy="1405247"/>
          </a:xfrm>
        </p:spPr>
        <p:txBody>
          <a:bodyPr anchor="b"/>
          <a:lstStyle>
            <a:lvl1pPr>
              <a:defRPr sz="3200">
                <a:solidFill>
                  <a:srgbClr val="E56954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2953302"/>
            <a:ext cx="5757333" cy="828673"/>
          </a:xfrm>
        </p:spPr>
        <p:txBody>
          <a:bodyPr/>
          <a:lstStyle>
            <a:lvl1pPr algn="ctr">
              <a:defRPr sz="20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Use this cover for presentations aimed at corporate audience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3919049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 of the presentation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46B431AF-E44D-E741-A1D6-52DA2F55ECAD}"/>
              </a:ext>
            </a:extLst>
          </p:cNvPr>
          <p:cNvSpPr/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1322984"/>
            <a:ext cx="4263572" cy="11938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3021" y="4847032"/>
            <a:ext cx="3016302" cy="12037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6600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48" y="1620986"/>
            <a:ext cx="7638304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F868A2-EF23-E04C-8998-39C1112C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2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469" y="5703376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719" y="2260756"/>
            <a:ext cx="2619703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C20CF9A-6E1C-434B-8602-A422277B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xmlns="" id="{4B22651D-9195-BA49-9B7B-A18C9E37CB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4542" y="2260756"/>
            <a:ext cx="2584231" cy="2668594"/>
          </a:xfrm>
          <a:prstGeom prst="rect">
            <a:avLst/>
          </a:prstGeom>
          <a:solidFill>
            <a:schemeClr val="bg2"/>
          </a:solidFill>
          <a:ln>
            <a:noFill/>
            <a:prstDash val="dash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89DB080D-D4EA-4347-A8A3-5FA27303CF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4893" y="2260756"/>
            <a:ext cx="2674445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E2A8924-04C2-F74E-8FFF-DB3C1A01A6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0292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053D901-3D88-7C47-A1C6-E8A9B9A426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59718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C3EBE77-8DFA-8E49-9A11-879F54648E4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70895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AB26CAC4-7859-A840-8974-8B8E5CD5CA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74893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2CC8FA9-BA09-984C-9944-AF8CEC8C48D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87010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BE3BD7-3FB4-194A-B758-6412768BF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1"/>
          <a:stretch/>
        </p:blipFill>
        <p:spPr>
          <a:xfrm>
            <a:off x="6515100" y="-1"/>
            <a:ext cx="5676900" cy="689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2091"/>
            <a:ext cx="5345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95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5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F40802-EA29-3E45-8C52-7B9B2F1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2791FA-C548-5F43-8505-E2762366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77DAA-D8BA-1D4B-94E6-62C1B1A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3937" y="6356350"/>
            <a:ext cx="707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8/2/2019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DB853D-9BC1-D242-BAEF-8F7C5574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Scholarship America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7785D-B313-404E-8A54-9AB8CD7B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675" r:id="rId3"/>
    <p:sldLayoutId id="2147483691" r:id="rId4"/>
    <p:sldLayoutId id="2147483679" r:id="rId5"/>
    <p:sldLayoutId id="2147483698" r:id="rId6"/>
    <p:sldLayoutId id="2147483685" r:id="rId7"/>
    <p:sldLayoutId id="2147483676" r:id="rId8"/>
    <p:sldLayoutId id="2147483692" r:id="rId9"/>
    <p:sldLayoutId id="2147483681" r:id="rId10"/>
    <p:sldLayoutId id="2147483677" r:id="rId11"/>
    <p:sldLayoutId id="2147483686" r:id="rId12"/>
    <p:sldLayoutId id="2147483678" r:id="rId13"/>
    <p:sldLayoutId id="2147483687" r:id="rId14"/>
    <p:sldLayoutId id="2147483689" r:id="rId15"/>
    <p:sldLayoutId id="2147483696" r:id="rId16"/>
    <p:sldLayoutId id="2147483693" r:id="rId17"/>
    <p:sldLayoutId id="2147483695" r:id="rId18"/>
    <p:sldLayoutId id="2147483702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Rockwell Nova" panose="020605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♦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598" y="2725224"/>
            <a:ext cx="7954756" cy="568388"/>
          </a:xfrm>
        </p:spPr>
        <p:txBody>
          <a:bodyPr/>
          <a:lstStyle/>
          <a:p>
            <a:r>
              <a:rPr lang="en-US" dirty="0" smtClean="0"/>
              <a:t>Completing the Student Profile.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5140196"/>
            <a:ext cx="3121158" cy="1216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26" y="3356658"/>
            <a:ext cx="795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E56954"/>
                </a:solidFill>
              </a:rPr>
              <a:t>General overview. Check with your local Dollars for Scholars for specific instructions.</a:t>
            </a:r>
            <a:endParaRPr lang="en-US" sz="1600" dirty="0">
              <a:solidFill>
                <a:srgbClr val="E569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5" y="908131"/>
            <a:ext cx="7071973" cy="51515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0236" y="1078171"/>
            <a:ext cx="230705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Items marked with a double ** are required to move on from each section.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66359" y="1794294"/>
            <a:ext cx="312868" cy="395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080" y="396983"/>
            <a:ext cx="6876890" cy="598933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9955" y="3493698"/>
            <a:ext cx="486406" cy="43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0407" y="396983"/>
            <a:ext cx="2893392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Items marked with a single star * are factored into your profile completion percentage.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Complete all starred fields to move your  profile to 100%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NOTE: Being 100% does NOT mean you have applied to a scholarship.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606"/>
          <a:stretch/>
        </p:blipFill>
        <p:spPr>
          <a:xfrm>
            <a:off x="323531" y="512023"/>
            <a:ext cx="6828059" cy="5604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98571" y="2603806"/>
            <a:ext cx="3458832" cy="618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54486" y="3707757"/>
            <a:ext cx="2402920" cy="1658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5946" y="972377"/>
            <a:ext cx="2893392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GPA information.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Accuracy is important.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have a weighted GPA, make sure you check this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GPA and the GPA scale as shown on your transcript or as provided by your school official/counselor.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19" y="856527"/>
            <a:ext cx="6500280" cy="5320435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6705" y="773716"/>
            <a:ext cx="2893392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Class Rank information.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Rank may be used along with GPA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your school ranks students, select the system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your school does not rank students, select “No”.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30" y="558749"/>
            <a:ext cx="6231052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149" y="3666382"/>
            <a:ext cx="7387664" cy="2487411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flipH="1" flipV="1">
            <a:off x="5486400" y="1776714"/>
            <a:ext cx="4489414" cy="18896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88149" y="1817225"/>
            <a:ext cx="1729208" cy="184915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76441" y="1574157"/>
            <a:ext cx="2354666" cy="138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833" y="558749"/>
            <a:ext cx="2893392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test score information.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this button to enter all your test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can enter scores for multiple tests.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47" y="384577"/>
            <a:ext cx="5341247" cy="353565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15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31057" y="759917"/>
            <a:ext cx="3133151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4208" y="159752"/>
            <a:ext cx="3862269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Activity information. Enter all school and non-school related extracurricular activities for the last four years (church, sports, volunteering, etc.).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8646" y="1920161"/>
            <a:ext cx="2893392" cy="45243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Activity form appears when you click “Add an activity.”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required fields are indicated by **.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entering an Athletic Activity you will also need to enter a Level of Involvement.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Make sure to enter any Awards, Honors, or Offices held associated with this activity.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531058" y="1501256"/>
            <a:ext cx="3171693" cy="4589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81449" y="1501254"/>
            <a:ext cx="1235208" cy="4589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49" y="1972672"/>
            <a:ext cx="5321302" cy="4748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0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9175" y="522040"/>
            <a:ext cx="3862269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employment information.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Enter all Employment history and information from the last four years.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7" y="231095"/>
            <a:ext cx="6742041" cy="4700437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586"/>
          <a:stretch/>
        </p:blipFill>
        <p:spPr>
          <a:xfrm>
            <a:off x="2084468" y="2564799"/>
            <a:ext cx="7081567" cy="3908142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653887" y="983705"/>
            <a:ext cx="3515288" cy="461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84468" y="1610207"/>
            <a:ext cx="1661079" cy="9545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374492" y="1643314"/>
            <a:ext cx="3791543" cy="92148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65" y="1672913"/>
            <a:ext cx="6510184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11033" y="2806861"/>
            <a:ext cx="1035934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401934" y="2806861"/>
            <a:ext cx="1524415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10356" y="1419367"/>
            <a:ext cx="2824820" cy="1194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35176" y="777655"/>
            <a:ext cx="3688252" cy="286232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“Enter Document Information” to upload additional application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 the pop-up, enter the Document Name, select the Document Type, enter Document Description, and upload the file.</a:t>
            </a:r>
          </a:p>
        </p:txBody>
      </p:sp>
    </p:spTree>
    <p:extLst>
      <p:ext uri="{BB962C8B-B14F-4D97-AF65-F5344CB8AC3E}">
        <p14:creationId xmlns:p14="http://schemas.microsoft.com/office/powerpoint/2010/main" val="35631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151" y="130395"/>
            <a:ext cx="8461145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you’re under 16 years old, you MUST HAVE parental/guardian consent to apply for scholarships.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your parent/guardian information and request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are 16 or older, you can still enter your parent/guardian information.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22" y="2029344"/>
            <a:ext cx="8209171" cy="436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890" y="99864"/>
            <a:ext cx="5071061" cy="2790815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4" y="3266393"/>
            <a:ext cx="5010867" cy="3437134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904509" y="2258291"/>
            <a:ext cx="2151320" cy="415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59951" y="3818945"/>
            <a:ext cx="1407761" cy="1390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55829" y="311738"/>
            <a:ext cx="4595844" cy="59093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order to be considered for need-based scholarships, you need to provide financial info.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is shown in this section depends on what your local Dollars for Scholars requests.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You may be asked to provide your EFC,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Your parent’s information so they can provide more detailed financial information,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your local Dollars for Scholars does not require financial info, the instructions will indicate this.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8408" y="3071004"/>
            <a:ext cx="6064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" y="925455"/>
            <a:ext cx="7992597" cy="4671782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50720" y="1944545"/>
            <a:ext cx="1351206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77234" y="748696"/>
            <a:ext cx="2690781" cy="4154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Visit ANY local Dollars for Scholars website.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on the student and parent tab.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Look for and follow any specific instructions provided by your local Dollars for Scholars on the web page.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“Click to Login.”</a:t>
            </a:r>
            <a:endParaRPr lang="en-US" dirty="0">
              <a:solidFill>
                <a:schemeClr val="bg1"/>
              </a:solidFill>
              <a:ea typeface="Helvetica" pitchFamily="-112" charset="0"/>
              <a:cs typeface="Helvetica" pitchFamily="-11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07" y="329879"/>
            <a:ext cx="6468400" cy="4768811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6960" y="485171"/>
            <a:ext cx="2826670" cy="535531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a Goals and Aspirations Essay.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Provide an essay describing your plans as they relate to your educational and career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your local Dollars for Scholars’ website for length requirements of the essays. If no instructions are provided, there is no length requirement.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84" y="485171"/>
            <a:ext cx="6228491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66488" y="311551"/>
            <a:ext cx="3193121" cy="48013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an Unusual Circumstances Essay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Provide an essay describing how and when any unusual family or personal circumstances affected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your local Dollars for Scholars’ website for length requirements of the essays. If no instructions are provided, there is no length requirement.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38" y="581346"/>
            <a:ext cx="7189770" cy="531044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974412"/>
            <a:ext cx="2826670" cy="45243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a transcript or verified transcript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“Add School Official Information” to request your transcript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are a college student, you will be prompted to upload your own college transcript.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" b="34901"/>
          <a:stretch/>
        </p:blipFill>
        <p:spPr>
          <a:xfrm>
            <a:off x="678221" y="789848"/>
            <a:ext cx="7601809" cy="3830090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0119" y="1412231"/>
            <a:ext cx="2574663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scholarships require a recommendation.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“Add Reference Information” to request your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4905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65" y="135260"/>
            <a:ext cx="4486275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310623" y="5727280"/>
            <a:ext cx="8293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24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l="-1" t="72249" r="35748" b="1596"/>
          <a:stretch/>
        </p:blipFill>
        <p:spPr>
          <a:xfrm>
            <a:off x="4162567" y="3251492"/>
            <a:ext cx="4206240" cy="1554480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33222" y="3865103"/>
            <a:ext cx="8293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435" y="3567067"/>
            <a:ext cx="3204158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“Search for Scholarships” on My Dashboard.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24463" y="1602110"/>
            <a:ext cx="1332789" cy="1244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436" y="5512386"/>
            <a:ext cx="320415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lick “My Scholarships” in the menu on any page.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60" y="763353"/>
            <a:ext cx="3194533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search for scholarships!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Click “Save and Look for Scholarships” on the </a:t>
            </a:r>
            <a:r>
              <a:rPr lang="en-US" dirty="0" smtClean="0">
                <a:solidFill>
                  <a:schemeClr val="bg1"/>
                </a:solidFill>
              </a:rPr>
              <a:t>References page.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65" y="5062102"/>
            <a:ext cx="2308693" cy="1659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6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598" y="2725224"/>
            <a:ext cx="7954756" cy="568388"/>
          </a:xfrm>
        </p:spPr>
        <p:txBody>
          <a:bodyPr/>
          <a:lstStyle/>
          <a:p>
            <a:r>
              <a:rPr lang="en-US" dirty="0" smtClean="0"/>
              <a:t>Applying for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545" y="509167"/>
            <a:ext cx="9425241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My Scholarships page, your Dollars for Scholars may have additional questions you need to answer to verify your eligibility for scholarships.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Not all Dollars for Scholars have these types of questions.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85" y="1825624"/>
            <a:ext cx="7256479" cy="4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2" y="1209088"/>
            <a:ext cx="8476159" cy="471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3188" y="3134416"/>
            <a:ext cx="1652192" cy="1847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35379" y="1437736"/>
            <a:ext cx="3357621" cy="424731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 Dollars for Scholars require additional open-ended questions and/or additional references.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the active Questions and/or References buttons  to complete the additional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 with the previous screen, your Dollars for Scholars may or may not have these additional questions or references.</a:t>
            </a:r>
          </a:p>
        </p:txBody>
      </p:sp>
    </p:spTree>
    <p:extLst>
      <p:ext uri="{BB962C8B-B14F-4D97-AF65-F5344CB8AC3E}">
        <p14:creationId xmlns:p14="http://schemas.microsoft.com/office/powerpoint/2010/main" val="41654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6" y="713269"/>
            <a:ext cx="7475044" cy="5005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3188" y="2743200"/>
            <a:ext cx="922126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12132" y="553053"/>
            <a:ext cx="3771855" cy="39703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Additional question or reference information may be required before submitting an application for certain scholarships.  The “Apply” button will activate only after these are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no further information is required, the “Apply” button will already be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 be eligible for a scholarship, you MUST click “Apply.”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60" y="222364"/>
            <a:ext cx="7872187" cy="6133986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1960" y="1439744"/>
            <a:ext cx="3771855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Check out the Help section for Frequently Asked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have any questions not answered here or need technical assistance, contact the Support team.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011" y="5348377"/>
            <a:ext cx="517330" cy="584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6" y="672412"/>
            <a:ext cx="7964637" cy="558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95455" y="4154974"/>
            <a:ext cx="33360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1525" y="3693309"/>
            <a:ext cx="299365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don’t already have an account, create one here.</a:t>
            </a:r>
          </a:p>
        </p:txBody>
      </p:sp>
    </p:spTree>
    <p:extLst>
      <p:ext uri="{BB962C8B-B14F-4D97-AF65-F5344CB8AC3E}">
        <p14:creationId xmlns:p14="http://schemas.microsoft.com/office/powerpoint/2010/main" val="4243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" y="925455"/>
            <a:ext cx="8590955" cy="5021530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9057" y="2400080"/>
            <a:ext cx="3048438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can get back to your profile at any time via “Click to Login” on your Dollars for Scholars’ Students &amp; Parents page.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3" y="2243890"/>
            <a:ext cx="6082975" cy="2370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2" y="817419"/>
            <a:ext cx="8678483" cy="5389418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2632364" y="1856509"/>
            <a:ext cx="6691745" cy="2078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79777" y="1665468"/>
            <a:ext cx="2809915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Start by entering the name of your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your school name returns too many results, you can filter by the city, state, or zip code of your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“ Choose This School” where your high school appears.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6" y="283607"/>
            <a:ext cx="4674404" cy="64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6973" y="2036254"/>
            <a:ext cx="4512401" cy="3422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0492" y="834477"/>
            <a:ext cx="2760561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Fill in all the fields with the appropriate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Read the terms and conditions, check the box to agree to them, and then “Submit.”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 email will be sent to you with your login information. Check other folders (Junk/SPAM/etc.) if the email is not found in your Inbox.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2" y="4093952"/>
            <a:ext cx="6683319" cy="17908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7754501" y="4888899"/>
            <a:ext cx="1391454" cy="79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9" y="471056"/>
            <a:ext cx="6265265" cy="317429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6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8145" y="1257235"/>
            <a:ext cx="3600663" cy="571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4501" y="808629"/>
            <a:ext cx="289339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email you receive will provide a link to the login page and a temporary password.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5992" y="3596238"/>
            <a:ext cx="2893392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you first log in, a popup will ask you to set your password. Enter the password you want to use moving forward, and click “Save Password.”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672413"/>
            <a:ext cx="5805330" cy="4073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1814" y="641583"/>
            <a:ext cx="3365702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If you have forgotten your password, click  “Forgot Password?”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Turn-off pop-up blockers in your browser.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Enter the email address associated with your Dollars for Scholars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“Reset Password” and an email will be sent to you with instructions to set a new password.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73" y="4829934"/>
            <a:ext cx="5167935" cy="1821194"/>
          </a:xfrm>
          <a:prstGeom prst="rect">
            <a:avLst/>
          </a:prstGeom>
          <a:noFill/>
          <a:ln w="9525">
            <a:solidFill>
              <a:srgbClr val="3753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464029" y="4378644"/>
            <a:ext cx="908885" cy="317301"/>
          </a:xfrm>
          <a:prstGeom prst="ellipse">
            <a:avLst/>
          </a:prstGeom>
          <a:noFill/>
          <a:ln>
            <a:solidFill>
              <a:srgbClr val="E56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63473" y="6297749"/>
            <a:ext cx="900735" cy="321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37" idx="3"/>
          </p:cNvCxnSpPr>
          <p:nvPr/>
        </p:nvCxnSpPr>
        <p:spPr>
          <a:xfrm>
            <a:off x="597132" y="4649477"/>
            <a:ext cx="1899141" cy="20016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7" idx="6"/>
          </p:cNvCxnSpPr>
          <p:nvPr/>
        </p:nvCxnSpPr>
        <p:spPr>
          <a:xfrm>
            <a:off x="1372914" y="4537295"/>
            <a:ext cx="6291294" cy="29263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9444" y="304498"/>
            <a:ext cx="3832318" cy="59093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Dashboard lets you: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View your local Dollars for Scholars under </a:t>
            </a:r>
            <a:r>
              <a:rPr lang="en-US" b="1" dirty="0" smtClean="0">
                <a:solidFill>
                  <a:schemeClr val="bg1"/>
                </a:solidFill>
              </a:rPr>
              <a:t>Your Chapter Matches</a:t>
            </a:r>
            <a:r>
              <a:rPr lang="en-US" dirty="0" smtClean="0">
                <a:solidFill>
                  <a:schemeClr val="bg1"/>
                </a:solidFill>
              </a:rPr>
              <a:t>. Click the name to be directed to their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My Information: </a:t>
            </a:r>
            <a:r>
              <a:rPr lang="en-US" dirty="0" smtClean="0">
                <a:solidFill>
                  <a:schemeClr val="bg1"/>
                </a:solidFill>
              </a:rPr>
              <a:t>View your progress and follow the link to complete your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My Opportunities: </a:t>
            </a:r>
            <a:r>
              <a:rPr lang="en-US" dirty="0" smtClean="0">
                <a:solidFill>
                  <a:schemeClr val="bg1"/>
                </a:solidFill>
              </a:rPr>
              <a:t>View other scholarship opportunities that you may be eligible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My Scholarship News &amp; My Resources: </a:t>
            </a:r>
            <a:r>
              <a:rPr lang="en-US" dirty="0" smtClean="0">
                <a:solidFill>
                  <a:schemeClr val="bg1"/>
                </a:solidFill>
              </a:rPr>
              <a:t>View and use other national news and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My Scholarships: </a:t>
            </a:r>
            <a:r>
              <a:rPr lang="en-US" dirty="0" smtClean="0">
                <a:solidFill>
                  <a:schemeClr val="bg1"/>
                </a:solidFill>
              </a:rPr>
              <a:t>Search for scholarships.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7" y="96837"/>
            <a:ext cx="6425037" cy="665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7" y="207491"/>
            <a:ext cx="7049111" cy="623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Scholarship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2388" y="996114"/>
            <a:ext cx="2893392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completing your profile, notice the progress bars – The color indicates the level of completeness of each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Red = Not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Yellow = Started but not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Green = Complete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8545" y="3804474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8545" y="1407927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8545" y="1152182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holarship America">
      <a:dk1>
        <a:srgbClr val="000000"/>
      </a:dk1>
      <a:lt1>
        <a:srgbClr val="FFFFFF"/>
      </a:lt1>
      <a:dk2>
        <a:srgbClr val="BFCED6"/>
      </a:dk2>
      <a:lt2>
        <a:srgbClr val="DAD9D6"/>
      </a:lt2>
      <a:accent1>
        <a:srgbClr val="E56954"/>
      </a:accent1>
      <a:accent2>
        <a:srgbClr val="1B365D"/>
      </a:accent2>
      <a:accent3>
        <a:srgbClr val="5B7F95"/>
      </a:accent3>
      <a:accent4>
        <a:srgbClr val="F3C3CB"/>
      </a:accent4>
      <a:accent5>
        <a:srgbClr val="F3DD6D"/>
      </a:accent5>
      <a:accent6>
        <a:srgbClr val="8DC8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13" ma:contentTypeDescription="Create a new document." ma:contentTypeScope="" ma:versionID="e6692c0cce50cee264f301303fd1af03">
  <xsd:schema xmlns:xsd="http://www.w3.org/2001/XMLSchema" xmlns:xs="http://www.w3.org/2001/XMLSchema" xmlns:p="http://schemas.microsoft.com/office/2006/metadata/properties" xmlns:ns2="1ca44310-a791-46fd-8fe0-48f64cfab725" xmlns:ns3="9a9a6784-d68a-4fe7-bf9a-68102d79aaea" xmlns:ns4="713a5ef2-ccc7-4930-89c0-b3d3127b044f" targetNamespace="http://schemas.microsoft.com/office/2006/metadata/properties" ma:root="true" ma:fieldsID="99ad89690c8f69ba99e3f3aaa7b1c3eb" ns2:_="" ns3:_="" ns4:_="">
    <xsd:import namespace="1ca44310-a791-46fd-8fe0-48f64cfab725"/>
    <xsd:import namespace="9a9a6784-d68a-4fe7-bf9a-68102d79aaea"/>
    <xsd:import namespace="713a5ef2-ccc7-4930-89c0-b3d3127b044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5ef2-ccc7-4930-89c0-b3d3127b044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BB612-1982-4D0D-945A-43D4CEFE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713a5ef2-ccc7-4930-89c0-b3d3127b0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6C1B9E-3680-4F41-8A5F-AD738D3F0BA4}">
  <ds:schemaRefs>
    <ds:schemaRef ds:uri="http://schemas.openxmlformats.org/package/2006/metadata/core-properties"/>
    <ds:schemaRef ds:uri="713a5ef2-ccc7-4930-89c0-b3d3127b044f"/>
    <ds:schemaRef ds:uri="http://purl.org/dc/elements/1.1/"/>
    <ds:schemaRef ds:uri="http://schemas.microsoft.com/office/2006/metadata/properties"/>
    <ds:schemaRef ds:uri="1ca44310-a791-46fd-8fe0-48f64cfab72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9a9a6784-d68a-4fe7-bf9a-68102d79aa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328139-2917-4CD1-9BF9-E2CD8D23E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33141</TotalTime>
  <Words>1308</Words>
  <Application>Microsoft Office PowerPoint</Application>
  <PresentationFormat>Widescreen</PresentationFormat>
  <Paragraphs>219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</vt:lpstr>
      <vt:lpstr>Rockwell Nova</vt:lpstr>
      <vt:lpstr>Rockwell Nova Light</vt:lpstr>
      <vt:lpstr>Office Theme</vt:lpstr>
      <vt:lpstr>Completing the Student Profile.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for Scholarships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jwilkins@scholarshipamerica.org;chartmann@scholarshipamerica.org;aspecht@scholarshipamerica.org</dc:creator>
  <cp:lastModifiedBy>Anna Williams</cp:lastModifiedBy>
  <cp:revision>333</cp:revision>
  <cp:lastPrinted>2018-12-17T20:39:07Z</cp:lastPrinted>
  <dcterms:created xsi:type="dcterms:W3CDTF">2018-11-19T19:11:31Z</dcterms:created>
  <dcterms:modified xsi:type="dcterms:W3CDTF">2021-10-06T03:32:03Z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  <property fmtid="{D5CDD505-2E9C-101B-9397-08002B2CF9AE}" pid="3" name="AuthorIds_UIVersion_3584">
    <vt:lpwstr>307</vt:lpwstr>
  </property>
</Properties>
</file>