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9" r:id="rId4"/>
    <p:sldId id="260" r:id="rId5"/>
    <p:sldId id="264"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5D6F-5FDA-4406-A5CF-38EFC0A17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E20970-A6B8-40EB-B09A-AA0F084F9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881D35-1848-410F-AC61-B8B292814AA6}"/>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5" name="Footer Placeholder 4">
            <a:extLst>
              <a:ext uri="{FF2B5EF4-FFF2-40B4-BE49-F238E27FC236}">
                <a16:creationId xmlns:a16="http://schemas.microsoft.com/office/drawing/2014/main" id="{8C1E672F-2192-4201-AF4F-ACE7484F1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B35DD5-B4E1-4C57-8499-E97CBFFC41B3}"/>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176516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BA46-21DE-473C-A685-CC263D6B2D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53E73F-F0F6-4E6D-AB7B-39E0DBCF756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8463E-9857-4CDF-8EC2-835AD865C618}"/>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5" name="Footer Placeholder 4">
            <a:extLst>
              <a:ext uri="{FF2B5EF4-FFF2-40B4-BE49-F238E27FC236}">
                <a16:creationId xmlns:a16="http://schemas.microsoft.com/office/drawing/2014/main" id="{B93763D6-17F3-4D68-A8CB-79C6D87F7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F0DB6-5AA5-4689-8770-20E738AF9936}"/>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235474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50A807-18ED-465B-AC74-7A6184F665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DE1E03-A00D-4875-9F2C-755CDE9FF3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E67D6-13E8-42EE-B009-D774B5191FD6}"/>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5" name="Footer Placeholder 4">
            <a:extLst>
              <a:ext uri="{FF2B5EF4-FFF2-40B4-BE49-F238E27FC236}">
                <a16:creationId xmlns:a16="http://schemas.microsoft.com/office/drawing/2014/main" id="{B75FA84F-20A8-41FE-A0A9-591E5C1A5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5F4EC-F4AF-4622-B751-51BD73BFE747}"/>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1146509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bg>
      <p:bgPr>
        <a:gradFill rotWithShape="1">
          <a:gsLst>
            <a:gs pos="1000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smtClean="0"/>
            </a:lvl1pPr>
          </a:lstStyle>
          <a:p>
            <a:pPr>
              <a:defRPr/>
            </a:pPr>
            <a:fld id="{C8E562C9-022B-294A-BF7B-BE8B5D3A563F}" type="datetime1">
              <a:rPr lang="en-US"/>
              <a:pPr>
                <a:defRPr/>
              </a:pPr>
              <a:t>1/19/2019</a:t>
            </a:fld>
            <a:endParaRPr lang="en-US"/>
          </a:p>
        </p:txBody>
      </p:sp>
      <p:sp>
        <p:nvSpPr>
          <p:cNvPr id="3" name="Footer Placeholder 4"/>
          <p:cNvSpPr>
            <a:spLocks noGrp="1"/>
          </p:cNvSpPr>
          <p:nvPr>
            <p:ph type="ftr" sz="quarter" idx="11"/>
          </p:nvPr>
        </p:nvSpPr>
        <p:spPr/>
        <p:txBody>
          <a:bodyPr/>
          <a:lstStyle>
            <a:lvl1pPr>
              <a:defRPr smtClean="0"/>
            </a:lvl1pPr>
          </a:lstStyle>
          <a:p>
            <a:pPr>
              <a:defRPr/>
            </a:pPr>
            <a:r>
              <a:rPr lang="en-US"/>
              <a:t>© Scholarship America. March 2012.</a:t>
            </a:r>
          </a:p>
        </p:txBody>
      </p:sp>
      <p:sp>
        <p:nvSpPr>
          <p:cNvPr id="4" name="Slide Number Placeholder 5"/>
          <p:cNvSpPr>
            <a:spLocks noGrp="1"/>
          </p:cNvSpPr>
          <p:nvPr>
            <p:ph type="sldNum" sz="quarter" idx="12"/>
          </p:nvPr>
        </p:nvSpPr>
        <p:spPr/>
        <p:txBody>
          <a:bodyPr/>
          <a:lstStyle>
            <a:lvl1pPr>
              <a:defRPr/>
            </a:lvl1pPr>
          </a:lstStyle>
          <a:p>
            <a:pPr>
              <a:defRPr/>
            </a:pPr>
            <a:fld id="{7F2107AD-2225-574A-AC37-958E82BC1190}" type="slidenum">
              <a:rPr lang="en-US"/>
              <a:pPr>
                <a:defRPr/>
              </a:pPr>
              <a:t>‹#›</a:t>
            </a:fld>
            <a:endParaRPr lang="en-US"/>
          </a:p>
        </p:txBody>
      </p:sp>
    </p:spTree>
    <p:extLst>
      <p:ext uri="{BB962C8B-B14F-4D97-AF65-F5344CB8AC3E}">
        <p14:creationId xmlns:p14="http://schemas.microsoft.com/office/powerpoint/2010/main" val="370652143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9F69-1589-45ED-82AB-95A8B5A72F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000A92-E1F7-4525-B5B5-F04622A8FB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BE168A-DEE5-4F7F-942E-3D906D216506}"/>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5" name="Footer Placeholder 4">
            <a:extLst>
              <a:ext uri="{FF2B5EF4-FFF2-40B4-BE49-F238E27FC236}">
                <a16:creationId xmlns:a16="http://schemas.microsoft.com/office/drawing/2014/main" id="{2A06A422-CD17-4BA1-9E2B-15955A37B4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347BE0-FD9E-4D88-944D-C33A3F44CDBB}"/>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6607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324D-08C2-4CED-9324-7A63B14C4D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1E9B4A-8BC2-4D4A-8C0E-0973B82B65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D02493-0831-4BA8-A1A4-EDB9EB360D5C}"/>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5" name="Footer Placeholder 4">
            <a:extLst>
              <a:ext uri="{FF2B5EF4-FFF2-40B4-BE49-F238E27FC236}">
                <a16:creationId xmlns:a16="http://schemas.microsoft.com/office/drawing/2014/main" id="{01A490DE-7E50-4C68-AA5A-287D0530E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489CBC-92FF-482A-A869-FDF005FCE081}"/>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148967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91850-E82F-46C2-AD3C-A43CE60092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20A9E0-370B-498B-8287-E009FE31B7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CA7063-8151-457F-8BCA-A049584324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A9FA9D-2260-4585-A614-D67661AAED9F}"/>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6" name="Footer Placeholder 5">
            <a:extLst>
              <a:ext uri="{FF2B5EF4-FFF2-40B4-BE49-F238E27FC236}">
                <a16:creationId xmlns:a16="http://schemas.microsoft.com/office/drawing/2014/main" id="{E0F4D997-5B92-4C94-AED2-D53B9BB8B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D19315-AE3C-42B8-AE1B-F2806C079CAA}"/>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115772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3C38-D707-42DC-929B-B4008A5950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AFFBEF-1E19-456B-BBE6-A1072B3FC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015969-8A0B-4554-B5B5-6ED455828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395487-2FB4-48D5-AA3C-0F51062AD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1B6427-F026-44D6-8BA1-1B53BC33AB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0F67EF-8BE3-414D-AC58-0465CA70AC89}"/>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8" name="Footer Placeholder 7">
            <a:extLst>
              <a:ext uri="{FF2B5EF4-FFF2-40B4-BE49-F238E27FC236}">
                <a16:creationId xmlns:a16="http://schemas.microsoft.com/office/drawing/2014/main" id="{89FA61FF-39C3-46B3-A795-2A5B6866AE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B84566-F7DE-4800-8B11-E1B0E72B46DF}"/>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311284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85FE-FABA-4778-B8DB-5CDC3EE0C2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03C849-069D-47C1-9BC0-206507567132}"/>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4" name="Footer Placeholder 3">
            <a:extLst>
              <a:ext uri="{FF2B5EF4-FFF2-40B4-BE49-F238E27FC236}">
                <a16:creationId xmlns:a16="http://schemas.microsoft.com/office/drawing/2014/main" id="{EA9C66F1-29EA-4701-907E-5449C2B56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FAF7D4-FBDA-472D-BA80-FF3DA9BB9E1F}"/>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20310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31D02-E1BC-4C28-AF31-D6EBAC1162C8}"/>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3" name="Footer Placeholder 2">
            <a:extLst>
              <a:ext uri="{FF2B5EF4-FFF2-40B4-BE49-F238E27FC236}">
                <a16:creationId xmlns:a16="http://schemas.microsoft.com/office/drawing/2014/main" id="{130AED8B-A61B-4A3B-A5B6-A1BC8D01CB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07AD5C-6B60-4DCC-8ABE-218E9DFD4F32}"/>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207823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2A41-BB00-4038-9BB4-40D1AF7C3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922AA1-F33C-4007-B276-D6C4C5257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714F62-0BE6-46B9-AAA2-DBA4E36A2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235A8B-3913-426B-B4D4-20A1F05C2004}"/>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6" name="Footer Placeholder 5">
            <a:extLst>
              <a:ext uri="{FF2B5EF4-FFF2-40B4-BE49-F238E27FC236}">
                <a16:creationId xmlns:a16="http://schemas.microsoft.com/office/drawing/2014/main" id="{D2CA6868-CEB9-4FB5-9C14-CAB20D033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048255-D4E9-4F67-95CB-613C1CF47E46}"/>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96172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A3D1-9D02-47D6-A1A2-79547EAAF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84C8AC-A30A-4C14-AA7F-5C74929775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0029E1-0E3C-4B3B-8658-C01C16DF0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5DC330-6CFE-4F3E-8CF6-DFF49A9AAFE3}"/>
              </a:ext>
            </a:extLst>
          </p:cNvPr>
          <p:cNvSpPr>
            <a:spLocks noGrp="1"/>
          </p:cNvSpPr>
          <p:nvPr>
            <p:ph type="dt" sz="half" idx="10"/>
          </p:nvPr>
        </p:nvSpPr>
        <p:spPr/>
        <p:txBody>
          <a:bodyPr/>
          <a:lstStyle/>
          <a:p>
            <a:fld id="{108F29F8-A461-4ACB-8028-207E64993AED}" type="datetimeFigureOut">
              <a:rPr lang="en-US" smtClean="0"/>
              <a:t>1/19/2019</a:t>
            </a:fld>
            <a:endParaRPr lang="en-US"/>
          </a:p>
        </p:txBody>
      </p:sp>
      <p:sp>
        <p:nvSpPr>
          <p:cNvPr id="6" name="Footer Placeholder 5">
            <a:extLst>
              <a:ext uri="{FF2B5EF4-FFF2-40B4-BE49-F238E27FC236}">
                <a16:creationId xmlns:a16="http://schemas.microsoft.com/office/drawing/2014/main" id="{E629E1AC-CD2D-4F1D-85A5-2F94136A50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D8F33-ED3B-477C-88C4-044209190723}"/>
              </a:ext>
            </a:extLst>
          </p:cNvPr>
          <p:cNvSpPr>
            <a:spLocks noGrp="1"/>
          </p:cNvSpPr>
          <p:nvPr>
            <p:ph type="sldNum" sz="quarter" idx="12"/>
          </p:nvPr>
        </p:nvSpPr>
        <p:spPr/>
        <p:txBody>
          <a:bodyPr/>
          <a:lstStyle/>
          <a:p>
            <a:fld id="{E6197BD9-873E-48BF-8047-82F7A0D9A82B}" type="slidenum">
              <a:rPr lang="en-US" smtClean="0"/>
              <a:t>‹#›</a:t>
            </a:fld>
            <a:endParaRPr lang="en-US"/>
          </a:p>
        </p:txBody>
      </p:sp>
    </p:spTree>
    <p:extLst>
      <p:ext uri="{BB962C8B-B14F-4D97-AF65-F5344CB8AC3E}">
        <p14:creationId xmlns:p14="http://schemas.microsoft.com/office/powerpoint/2010/main" val="157085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454FD-9882-4426-910B-E09442D6A4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19365B-EA3F-428E-A9EA-FA01DCE0ED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967F1-549E-451D-A061-39D35CE10F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F29F8-A461-4ACB-8028-207E64993AED}" type="datetimeFigureOut">
              <a:rPr lang="en-US" smtClean="0"/>
              <a:t>1/19/2019</a:t>
            </a:fld>
            <a:endParaRPr lang="en-US"/>
          </a:p>
        </p:txBody>
      </p:sp>
      <p:sp>
        <p:nvSpPr>
          <p:cNvPr id="5" name="Footer Placeholder 4">
            <a:extLst>
              <a:ext uri="{FF2B5EF4-FFF2-40B4-BE49-F238E27FC236}">
                <a16:creationId xmlns:a16="http://schemas.microsoft.com/office/drawing/2014/main" id="{6E83506B-046E-459D-8A68-84CFB704B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3A0B67-A127-4143-8AFC-9DEF4BC1AE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97BD9-873E-48BF-8047-82F7A0D9A82B}" type="slidenum">
              <a:rPr lang="en-US" smtClean="0"/>
              <a:t>‹#›</a:t>
            </a:fld>
            <a:endParaRPr lang="en-US"/>
          </a:p>
        </p:txBody>
      </p:sp>
    </p:spTree>
    <p:extLst>
      <p:ext uri="{BB962C8B-B14F-4D97-AF65-F5344CB8AC3E}">
        <p14:creationId xmlns:p14="http://schemas.microsoft.com/office/powerpoint/2010/main" val="411181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dsolimando@taconichills.k12.ny.us" TargetMode="External"/><Relationship Id="rId2" Type="http://schemas.openxmlformats.org/officeDocument/2006/relationships/hyperlink" Target="mailto:kcarlo@taconichills.k12.ny.us" TargetMode="Externa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hyperlink" Target="mailto:soles@taconichills.k12.ny.us" TargetMode="External"/><Relationship Id="rId4" Type="http://schemas.openxmlformats.org/officeDocument/2006/relationships/hyperlink" Target="mailto:priscavage@taconichills.k12.ny.u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C656-7BE1-4177-8985-5D29FC3DD22B}"/>
              </a:ext>
            </a:extLst>
          </p:cNvPr>
          <p:cNvSpPr>
            <a:spLocks noGrp="1"/>
          </p:cNvSpPr>
          <p:nvPr>
            <p:ph type="ctrTitle"/>
          </p:nvPr>
        </p:nvSpPr>
        <p:spPr>
          <a:xfrm>
            <a:off x="1524000" y="394448"/>
            <a:ext cx="9144000" cy="1595718"/>
          </a:xfrm>
        </p:spPr>
        <p:txBody>
          <a:bodyPr>
            <a:normAutofit fontScale="90000"/>
          </a:bodyPr>
          <a:lstStyle/>
          <a:p>
            <a:r>
              <a:rPr lang="en-US" dirty="0"/>
              <a:t>Essential Information regarding THDFS Scholarships</a:t>
            </a:r>
          </a:p>
        </p:txBody>
      </p:sp>
      <p:sp>
        <p:nvSpPr>
          <p:cNvPr id="3" name="Subtitle 2">
            <a:extLst>
              <a:ext uri="{FF2B5EF4-FFF2-40B4-BE49-F238E27FC236}">
                <a16:creationId xmlns:a16="http://schemas.microsoft.com/office/drawing/2014/main" id="{1245A35F-4B4B-49E0-9429-21B0132DB047}"/>
              </a:ext>
            </a:extLst>
          </p:cNvPr>
          <p:cNvSpPr>
            <a:spLocks noGrp="1"/>
          </p:cNvSpPr>
          <p:nvPr>
            <p:ph type="subTitle" idx="1"/>
          </p:nvPr>
        </p:nvSpPr>
        <p:spPr>
          <a:xfrm>
            <a:off x="1524000" y="1990167"/>
            <a:ext cx="9144000" cy="4616696"/>
          </a:xfrm>
        </p:spPr>
        <p:txBody>
          <a:bodyPr>
            <a:normAutofit fontScale="70000" lnSpcReduction="20000"/>
          </a:bodyPr>
          <a:lstStyle/>
          <a:p>
            <a:r>
              <a:rPr lang="en-US" dirty="0"/>
              <a:t>These slides address:</a:t>
            </a:r>
          </a:p>
          <a:p>
            <a:pPr marL="342900" indent="-342900" algn="l">
              <a:buFont typeface="Arial" panose="020B0604020202020204" pitchFamily="34" charset="0"/>
              <a:buChar char="•"/>
            </a:pPr>
            <a:r>
              <a:rPr lang="en-US" b="1" dirty="0"/>
              <a:t>Essays:</a:t>
            </a:r>
            <a:r>
              <a:rPr lang="en-US" dirty="0"/>
              <a:t> See Slide 2: these essays are to be done </a:t>
            </a:r>
            <a:r>
              <a:rPr lang="en-US" b="1" u="sng" dirty="0"/>
              <a:t>only </a:t>
            </a:r>
            <a:r>
              <a:rPr lang="en-US" dirty="0"/>
              <a:t>if applying for National Scholarships.</a:t>
            </a:r>
          </a:p>
          <a:p>
            <a:pPr marL="342900" indent="-342900" algn="l">
              <a:buFont typeface="Arial" panose="020B0604020202020204" pitchFamily="34" charset="0"/>
              <a:buChar char="•"/>
            </a:pPr>
            <a:r>
              <a:rPr lang="en-US" b="1" dirty="0"/>
              <a:t>Transcripts </a:t>
            </a:r>
            <a:r>
              <a:rPr lang="en-US" dirty="0"/>
              <a:t>See slide 3</a:t>
            </a:r>
          </a:p>
          <a:p>
            <a:pPr marL="342900" indent="-342900" algn="l">
              <a:buFont typeface="Arial" panose="020B0604020202020204" pitchFamily="34" charset="0"/>
              <a:buChar char="•"/>
            </a:pPr>
            <a:r>
              <a:rPr lang="en-US" b="1" dirty="0"/>
              <a:t>Teacher Reference</a:t>
            </a:r>
            <a:r>
              <a:rPr lang="en-US" dirty="0"/>
              <a:t>: Slide 3 (required)</a:t>
            </a:r>
          </a:p>
          <a:p>
            <a:pPr marL="342900" indent="-342900" algn="l">
              <a:buFont typeface="Arial" panose="020B0604020202020204" pitchFamily="34" charset="0"/>
              <a:buChar char="•"/>
            </a:pPr>
            <a:r>
              <a:rPr lang="en-US" b="1" dirty="0"/>
              <a:t>Finding Scholarships</a:t>
            </a:r>
            <a:r>
              <a:rPr lang="en-US" dirty="0"/>
              <a:t>: Slides 4, 5, 6</a:t>
            </a:r>
          </a:p>
          <a:p>
            <a:pPr marL="342900" indent="-342900" algn="l">
              <a:buFont typeface="Arial" panose="020B0604020202020204" pitchFamily="34" charset="0"/>
              <a:buChar char="•"/>
            </a:pPr>
            <a:r>
              <a:rPr lang="en-US" b="1" dirty="0"/>
              <a:t>THDFS Essay </a:t>
            </a:r>
            <a:r>
              <a:rPr lang="en-US" dirty="0"/>
              <a:t>(required) See slide5</a:t>
            </a:r>
          </a:p>
          <a:p>
            <a:pPr marL="342900" indent="-342900" algn="l">
              <a:buFont typeface="Arial" panose="020B0604020202020204" pitchFamily="34" charset="0"/>
              <a:buChar char="•"/>
            </a:pPr>
            <a:r>
              <a:rPr lang="en-US" dirty="0"/>
              <a:t>THDFS </a:t>
            </a:r>
            <a:r>
              <a:rPr lang="en-US" b="1" dirty="0"/>
              <a:t>Community Reference </a:t>
            </a:r>
            <a:r>
              <a:rPr lang="en-US" dirty="0"/>
              <a:t>(required) See Slide 5</a:t>
            </a:r>
          </a:p>
          <a:p>
            <a:pPr marL="342900" indent="-342900" algn="l">
              <a:buFont typeface="Arial" panose="020B0604020202020204" pitchFamily="34" charset="0"/>
              <a:buChar char="•"/>
            </a:pPr>
            <a:r>
              <a:rPr lang="en-US" dirty="0"/>
              <a:t>How to submit for the Taconic Hills Dollars Scholarship. See Slide 5 (required)</a:t>
            </a:r>
          </a:p>
          <a:p>
            <a:r>
              <a:rPr lang="en-US" dirty="0"/>
              <a:t>(It is THE most important thing to do!!!)</a:t>
            </a:r>
          </a:p>
          <a:p>
            <a:r>
              <a:rPr lang="en-US" dirty="0">
                <a:solidFill>
                  <a:srgbClr val="FF0000"/>
                </a:solidFill>
              </a:rPr>
              <a:t>Help is available for ANY questions by emailing us at </a:t>
            </a:r>
            <a:r>
              <a:rPr lang="en-US" dirty="0" err="1">
                <a:solidFill>
                  <a:srgbClr val="FF0000"/>
                </a:solidFill>
              </a:rPr>
              <a:t>taconichillsdfs</a:t>
            </a:r>
            <a:r>
              <a:rPr lang="en-US" dirty="0">
                <a:solidFill>
                  <a:srgbClr val="FF0000"/>
                </a:solidFill>
              </a:rPr>
              <a:t>@@outlook.com</a:t>
            </a:r>
          </a:p>
          <a:p>
            <a:r>
              <a:rPr lang="en-US" dirty="0">
                <a:solidFill>
                  <a:srgbClr val="FF0000"/>
                </a:solidFill>
              </a:rPr>
              <a:t>Contact us with any questions, access issues or difficulties with references. We are here to help!</a:t>
            </a:r>
          </a:p>
          <a:p>
            <a:br>
              <a:rPr lang="en-US" dirty="0"/>
            </a:br>
            <a:r>
              <a:rPr lang="en-US" dirty="0"/>
              <a:t>Deadline is Midnight March 8, 2019</a:t>
            </a:r>
          </a:p>
          <a:p>
            <a:r>
              <a:rPr lang="en-US" b="1" dirty="0">
                <a:solidFill>
                  <a:srgbClr val="FF0000"/>
                </a:solidFill>
              </a:rPr>
              <a:t>DO NOT WAIT UNTIL THE LAST MINUTE TO DO THIS!</a:t>
            </a:r>
          </a:p>
          <a:p>
            <a:endParaRPr lang="en-US" dirty="0"/>
          </a:p>
        </p:txBody>
      </p:sp>
    </p:spTree>
    <p:extLst>
      <p:ext uri="{BB962C8B-B14F-4D97-AF65-F5344CB8AC3E}">
        <p14:creationId xmlns:p14="http://schemas.microsoft.com/office/powerpoint/2010/main" val="3959121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2583110" y="419758"/>
            <a:ext cx="6858000" cy="689372"/>
          </a:xfrm>
        </p:spPr>
        <p:txBody>
          <a:bodyPr/>
          <a:lstStyle/>
          <a:p>
            <a:pPr eaLnBrk="1" hangingPunct="1"/>
            <a:r>
              <a:rPr lang="en-US" sz="2925" dirty="0"/>
              <a:t>Student Profile: Essays</a:t>
            </a:r>
          </a:p>
        </p:txBody>
      </p:sp>
      <p:sp>
        <p:nvSpPr>
          <p:cNvPr id="38921" name="Footer Placeholder 7"/>
          <p:cNvSpPr>
            <a:spLocks noGrp="1"/>
          </p:cNvSpPr>
          <p:nvPr>
            <p:ph type="ftr" sz="quarter" idx="11"/>
          </p:nvPr>
        </p:nvSpPr>
        <p:spPr bwMode="auto">
          <a:noFill/>
          <a:ln>
            <a:miter lim="800000"/>
            <a:headEnd/>
            <a:tailEnd/>
          </a:ln>
        </p:spPr>
        <p:txBody>
          <a:bodyPr vert="horz" wrap="square" lIns="68580" tIns="34290" rIns="68580" bIns="34290" numCol="1" rtlCol="0" anchor="t" anchorCtr="0" compatLnSpc="1">
            <a:prstTxWarp prst="textNoShape">
              <a:avLst/>
            </a:prstTxWarp>
          </a:bodyPr>
          <a:lstStyle/>
          <a:p>
            <a:r>
              <a:rPr lang="en-US" dirty="0"/>
              <a:t>© Scholarship America. December 2014.</a:t>
            </a:r>
          </a:p>
        </p:txBody>
      </p:sp>
      <p:sp>
        <p:nvSpPr>
          <p:cNvPr id="5" name="Rectangle 4"/>
          <p:cNvSpPr/>
          <p:nvPr/>
        </p:nvSpPr>
        <p:spPr>
          <a:xfrm>
            <a:off x="7071048" y="1546623"/>
            <a:ext cx="3322015" cy="4678089"/>
          </a:xfrm>
          <a:prstGeom prst="rect">
            <a:avLst/>
          </a:prstGeom>
          <a:solidFill>
            <a:srgbClr val="174287"/>
          </a:solidFill>
          <a:effectLst>
            <a:outerShdw blurRad="50800" dist="38100" algn="r" rotWithShape="0">
              <a:srgbClr val="000000">
                <a:alpha val="43000"/>
              </a:srgbClr>
            </a:outerShdw>
          </a:effectLst>
        </p:spPr>
        <p:style>
          <a:lnRef idx="1">
            <a:schemeClr val="accent5"/>
          </a:lnRef>
          <a:fillRef idx="3">
            <a:schemeClr val="accent5"/>
          </a:fillRef>
          <a:effectRef idx="2">
            <a:schemeClr val="accent5"/>
          </a:effectRef>
          <a:fontRef idx="minor">
            <a:schemeClr val="lt1"/>
          </a:fontRef>
        </p:style>
        <p:txBody>
          <a:bodyPr anchor="ctr"/>
          <a:lstStyle/>
          <a:p>
            <a:pPr marL="171450" indent="-171450">
              <a:buFont typeface="Arial"/>
              <a:buChar char="•"/>
              <a:defRPr/>
            </a:pPr>
            <a:endParaRPr lang="en-US" sz="1600"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endParaRPr>
          </a:p>
          <a:p>
            <a:pPr marL="171450" indent="-171450">
              <a:buFont typeface="Arial"/>
              <a:buChar char="•"/>
              <a:defRPr/>
            </a:pPr>
            <a:r>
              <a:rPr lang="en-US"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Goals and  Aspirations Essay.</a:t>
            </a:r>
            <a:r>
              <a:rPr lang="en-US" dirty="0">
                <a:solidFill>
                  <a:srgbClr val="FF0000"/>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 </a:t>
            </a:r>
            <a:r>
              <a:rPr lang="en-US" dirty="0">
                <a:solidFill>
                  <a:srgbClr val="00B050"/>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This is NOT required for THDFS. It is needed only if applying for National Scholarships. </a:t>
            </a:r>
          </a:p>
          <a:p>
            <a:pPr marL="171450" indent="-171450">
              <a:buFont typeface="Arial"/>
              <a:buChar char="•"/>
              <a:defRPr/>
            </a:pPr>
            <a:r>
              <a:rPr lang="en-US"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Unusual circumstances Essay is </a:t>
            </a:r>
            <a:r>
              <a:rPr lang="en-US" dirty="0">
                <a:solidFill>
                  <a:srgbClr val="00B050"/>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NO LONGER required by THDFS in this section. It is only if applying for National Scholarships.</a:t>
            </a:r>
          </a:p>
        </p:txBody>
      </p:sp>
      <p:pic>
        <p:nvPicPr>
          <p:cNvPr id="9" name="Picture 8"/>
          <p:cNvPicPr/>
          <p:nvPr/>
        </p:nvPicPr>
        <p:blipFill rotWithShape="1">
          <a:blip r:embed="rId2"/>
          <a:srcRect l="35371" t="24801" r="23238" b="11915"/>
          <a:stretch/>
        </p:blipFill>
        <p:spPr bwMode="auto">
          <a:xfrm>
            <a:off x="1709351" y="1546624"/>
            <a:ext cx="5361696" cy="3988717"/>
          </a:xfrm>
          <a:prstGeom prst="rect">
            <a:avLst/>
          </a:prstGeom>
          <a:ln>
            <a:noFill/>
          </a:ln>
          <a:extLst>
            <a:ext uri="{53640926-AAD7-44D8-BBD7-CCE9431645EC}">
              <a14:shadowObscured xmlns:a14="http://schemas.microsoft.com/office/drawing/2010/main"/>
            </a:ext>
          </a:extLst>
        </p:spPr>
      </p:pic>
      <p:sp>
        <p:nvSpPr>
          <p:cNvPr id="2" name="Oval 1">
            <a:extLst>
              <a:ext uri="{FF2B5EF4-FFF2-40B4-BE49-F238E27FC236}">
                <a16:creationId xmlns:a16="http://schemas.microsoft.com/office/drawing/2014/main" id="{CDDEB3D6-0507-441A-B82A-7A2B74FBEBB6}"/>
              </a:ext>
            </a:extLst>
          </p:cNvPr>
          <p:cNvSpPr/>
          <p:nvPr/>
        </p:nvSpPr>
        <p:spPr>
          <a:xfrm>
            <a:off x="1798937" y="2540000"/>
            <a:ext cx="1820563" cy="660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6154BE48-2820-42EB-8333-3A08B524179B}"/>
              </a:ext>
            </a:extLst>
          </p:cNvPr>
          <p:cNvCxnSpPr>
            <a:cxnSpLocks/>
          </p:cNvCxnSpPr>
          <p:nvPr/>
        </p:nvCxnSpPr>
        <p:spPr>
          <a:xfrm flipH="1" flipV="1">
            <a:off x="3749032" y="3030583"/>
            <a:ext cx="3322016" cy="398417"/>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B0707DD-7D37-457B-8168-E96326A1BB7A}"/>
              </a:ext>
            </a:extLst>
          </p:cNvPr>
          <p:cNvSpPr/>
          <p:nvPr/>
        </p:nvSpPr>
        <p:spPr>
          <a:xfrm>
            <a:off x="1798937" y="3657602"/>
            <a:ext cx="1950095" cy="660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F050D31F-CB8D-4084-9539-ACB4D658B25A}"/>
              </a:ext>
            </a:extLst>
          </p:cNvPr>
          <p:cNvCxnSpPr>
            <a:cxnSpLocks/>
          </p:cNvCxnSpPr>
          <p:nvPr/>
        </p:nvCxnSpPr>
        <p:spPr>
          <a:xfrm flipH="1" flipV="1">
            <a:off x="3892732" y="4101738"/>
            <a:ext cx="3322015" cy="398416"/>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7322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2583110" y="413537"/>
            <a:ext cx="6858000" cy="689372"/>
          </a:xfrm>
        </p:spPr>
        <p:txBody>
          <a:bodyPr/>
          <a:lstStyle/>
          <a:p>
            <a:pPr eaLnBrk="1" hangingPunct="1"/>
            <a:r>
              <a:rPr lang="en-US" sz="2775" dirty="0"/>
              <a:t>Student Profile: Transcripts &amp; References</a:t>
            </a:r>
          </a:p>
        </p:txBody>
      </p:sp>
      <p:sp>
        <p:nvSpPr>
          <p:cNvPr id="5" name="Rectangle 4"/>
          <p:cNvSpPr/>
          <p:nvPr/>
        </p:nvSpPr>
        <p:spPr>
          <a:xfrm>
            <a:off x="7473147" y="1619992"/>
            <a:ext cx="3031126" cy="4644885"/>
          </a:xfrm>
          <a:prstGeom prst="rect">
            <a:avLst/>
          </a:prstGeom>
          <a:solidFill>
            <a:schemeClr val="bg2"/>
          </a:solidFill>
          <a:effectLst>
            <a:outerShdw blurRad="50800" dist="38100" algn="r" rotWithShape="0">
              <a:srgbClr val="000000">
                <a:alpha val="43000"/>
              </a:srgbClr>
            </a:outerShdw>
          </a:effectLst>
        </p:spPr>
        <p:style>
          <a:lnRef idx="1">
            <a:schemeClr val="accent5"/>
          </a:lnRef>
          <a:fillRef idx="3">
            <a:schemeClr val="accent5"/>
          </a:fillRef>
          <a:effectRef idx="2">
            <a:schemeClr val="accent5"/>
          </a:effectRef>
          <a:fontRef idx="minor">
            <a:schemeClr val="lt1"/>
          </a:fontRef>
        </p:style>
        <p:txBody>
          <a:bodyPr anchor="ctr">
            <a:prstTxWarp prst="textNoShape">
              <a:avLst/>
            </a:prstTxWarp>
          </a:bodyPr>
          <a:lstStyle/>
          <a:p>
            <a:pPr marL="171450" indent="-171450">
              <a:buFont typeface="Arial" pitchFamily="-112" charset="0"/>
              <a:buChar char="•"/>
            </a:pPr>
            <a:r>
              <a:rPr lang="en-US" sz="1400" b="1" dirty="0">
                <a:solidFill>
                  <a:schemeClr val="tx1"/>
                </a:solidFill>
                <a:latin typeface="Helvetica" pitchFamily="-112" charset="0"/>
                <a:ea typeface="Helvetica" pitchFamily="-112" charset="0"/>
                <a:cs typeface="Helvetica" pitchFamily="-112" charset="0"/>
              </a:rPr>
              <a:t>Submit your transcript request now: Do NOT worry if it is not done by 3/8/19.Guidance will get to it. </a:t>
            </a:r>
          </a:p>
          <a:p>
            <a:pPr marL="171450" indent="-171450">
              <a:buFont typeface="Arial" pitchFamily="-112" charset="0"/>
              <a:buChar char="•"/>
            </a:pPr>
            <a:r>
              <a:rPr lang="en-US" sz="1600" b="1" u="sng" dirty="0">
                <a:solidFill>
                  <a:schemeClr val="tx1"/>
                </a:solidFill>
                <a:latin typeface="Helvetica" pitchFamily="-112" charset="0"/>
                <a:ea typeface="Helvetica" pitchFamily="-112" charset="0"/>
                <a:cs typeface="Helvetica" pitchFamily="-112" charset="0"/>
              </a:rPr>
              <a:t> </a:t>
            </a:r>
            <a:r>
              <a:rPr lang="en-US" sz="1400" dirty="0">
                <a:solidFill>
                  <a:schemeClr val="tx1"/>
                </a:solidFill>
                <a:ea typeface="Helvetica" pitchFamily="-112" charset="0"/>
                <a:cs typeface="Helvetica" pitchFamily="-112" charset="0"/>
                <a:hlinkClick r:id="rId2">
                  <a:extLst>
                    <a:ext uri="{A12FA001-AC4F-418D-AE19-62706E023703}">
                      <ahyp:hlinkClr xmlns:ahyp="http://schemas.microsoft.com/office/drawing/2018/hyperlinkcolor" val="tx"/>
                    </a:ext>
                  </a:extLst>
                </a:hlinkClick>
              </a:rPr>
              <a:t>kcarlo@taconichills.k12.ny.us</a:t>
            </a:r>
            <a:endParaRPr lang="en-US" sz="1400" dirty="0">
              <a:solidFill>
                <a:schemeClr val="tx1"/>
              </a:solidFill>
              <a:ea typeface="Helvetica" pitchFamily="-112" charset="0"/>
              <a:cs typeface="Helvetica" pitchFamily="-112" charset="0"/>
            </a:endParaRPr>
          </a:p>
          <a:p>
            <a:r>
              <a:rPr lang="en-US" sz="1400" dirty="0">
                <a:solidFill>
                  <a:schemeClr val="tx1"/>
                </a:solidFill>
                <a:ea typeface="Helvetica" pitchFamily="-112" charset="0"/>
                <a:cs typeface="Helvetica" pitchFamily="-112" charset="0"/>
              </a:rPr>
              <a:t>    </a:t>
            </a:r>
            <a:r>
              <a:rPr lang="en-US" sz="1400" dirty="0">
                <a:solidFill>
                  <a:schemeClr val="tx1"/>
                </a:solidFill>
                <a:ea typeface="Helvetica" pitchFamily="-112" charset="0"/>
                <a:cs typeface="Helvetica" pitchFamily="-112" charset="0"/>
                <a:hlinkClick r:id="rId3">
                  <a:extLst>
                    <a:ext uri="{A12FA001-AC4F-418D-AE19-62706E023703}">
                      <ahyp:hlinkClr xmlns:ahyp="http://schemas.microsoft.com/office/drawing/2018/hyperlinkcolor" val="tx"/>
                    </a:ext>
                  </a:extLst>
                </a:hlinkClick>
              </a:rPr>
              <a:t>dsolimando@taconichills.k12.ny.us</a:t>
            </a:r>
            <a:endParaRPr lang="en-US" sz="1400" dirty="0">
              <a:solidFill>
                <a:schemeClr val="tx1"/>
              </a:solidFill>
              <a:ea typeface="Helvetica" pitchFamily="-112" charset="0"/>
              <a:cs typeface="Helvetica" pitchFamily="-112" charset="0"/>
            </a:endParaRPr>
          </a:p>
          <a:p>
            <a:r>
              <a:rPr lang="en-US" sz="1400" dirty="0">
                <a:solidFill>
                  <a:schemeClr val="tx1"/>
                </a:solidFill>
                <a:ea typeface="Helvetica" pitchFamily="-112" charset="0"/>
                <a:cs typeface="Helvetica" pitchFamily="-112" charset="0"/>
              </a:rPr>
              <a:t>    </a:t>
            </a:r>
            <a:r>
              <a:rPr lang="en-US" sz="1400" dirty="0">
                <a:solidFill>
                  <a:schemeClr val="tx1"/>
                </a:solidFill>
                <a:ea typeface="Helvetica" pitchFamily="-112" charset="0"/>
                <a:cs typeface="Helvetica" pitchFamily="-112" charset="0"/>
                <a:hlinkClick r:id="rId4">
                  <a:extLst>
                    <a:ext uri="{A12FA001-AC4F-418D-AE19-62706E023703}">
                      <ahyp:hlinkClr xmlns:ahyp="http://schemas.microsoft.com/office/drawing/2018/hyperlinkcolor" val="tx"/>
                    </a:ext>
                  </a:extLst>
                </a:hlinkClick>
              </a:rPr>
              <a:t>priscavage@taconichills.k12.ny.us</a:t>
            </a:r>
            <a:endParaRPr lang="en-US" sz="1400" dirty="0">
              <a:solidFill>
                <a:schemeClr val="tx1"/>
              </a:solidFill>
              <a:ea typeface="Helvetica" pitchFamily="-112" charset="0"/>
              <a:cs typeface="Helvetica" pitchFamily="-112" charset="0"/>
            </a:endParaRPr>
          </a:p>
          <a:p>
            <a:r>
              <a:rPr lang="en-US" sz="1400" dirty="0">
                <a:solidFill>
                  <a:schemeClr val="tx1"/>
                </a:solidFill>
                <a:ea typeface="Helvetica" pitchFamily="-112" charset="0"/>
                <a:cs typeface="Helvetica" pitchFamily="-112" charset="0"/>
              </a:rPr>
              <a:t>    </a:t>
            </a:r>
            <a:r>
              <a:rPr lang="en-US" sz="1400" dirty="0">
                <a:solidFill>
                  <a:schemeClr val="tx1"/>
                </a:solidFill>
                <a:ea typeface="Helvetica" pitchFamily="-112" charset="0"/>
                <a:cs typeface="Helvetica" pitchFamily="-112" charset="0"/>
                <a:hlinkClick r:id="rId5">
                  <a:extLst>
                    <a:ext uri="{A12FA001-AC4F-418D-AE19-62706E023703}">
                      <ahyp:hlinkClr xmlns:ahyp="http://schemas.microsoft.com/office/drawing/2018/hyperlinkcolor" val="tx"/>
                    </a:ext>
                  </a:extLst>
                </a:hlinkClick>
              </a:rPr>
              <a:t>soles@taconichills.k12.ny.us</a:t>
            </a:r>
            <a:endParaRPr lang="en-US" sz="1400" dirty="0">
              <a:solidFill>
                <a:schemeClr val="tx1"/>
              </a:solidFill>
              <a:ea typeface="Helvetica" pitchFamily="-112" charset="0"/>
              <a:cs typeface="Helvetica" pitchFamily="-112" charset="0"/>
            </a:endParaRPr>
          </a:p>
          <a:p>
            <a:r>
              <a:rPr lang="en-US" sz="1400" dirty="0">
                <a:solidFill>
                  <a:schemeClr val="tx1"/>
                </a:solidFill>
                <a:ea typeface="Helvetica" pitchFamily="-112" charset="0"/>
                <a:cs typeface="Helvetica" pitchFamily="-112" charset="0"/>
              </a:rPr>
              <a:t>Information on GPA and Class Rank will not be available until mid-February. We will announce it on our Facebook and Instagram Page when the numbers are ready.</a:t>
            </a:r>
          </a:p>
          <a:p>
            <a:pPr marL="171450" indent="-171450">
              <a:buFont typeface="Arial" pitchFamily="-112" charset="0"/>
              <a:buChar char="•"/>
            </a:pPr>
            <a:r>
              <a:rPr lang="en-US" sz="1600" dirty="0">
                <a:solidFill>
                  <a:schemeClr val="tx1"/>
                </a:solidFill>
                <a:latin typeface="Helvetica" pitchFamily="-112" charset="0"/>
                <a:ea typeface="Helvetica" pitchFamily="-112" charset="0"/>
                <a:cs typeface="Helvetica" pitchFamily="-112" charset="0"/>
              </a:rPr>
              <a:t>Click to add reference information to request a recommendation. </a:t>
            </a:r>
            <a:r>
              <a:rPr lang="en-US" sz="1600" dirty="0">
                <a:solidFill>
                  <a:srgbClr val="FF0000"/>
                </a:solidFill>
                <a:latin typeface="Helvetica" pitchFamily="-112" charset="0"/>
                <a:ea typeface="Helvetica" pitchFamily="-112" charset="0"/>
                <a:cs typeface="Helvetica" pitchFamily="-112" charset="0"/>
              </a:rPr>
              <a:t>MUST be a Taconic Hills or Questar Teacher! </a:t>
            </a:r>
            <a:r>
              <a:rPr lang="en-US" sz="1600" dirty="0">
                <a:solidFill>
                  <a:schemeClr val="tx1"/>
                </a:solidFill>
                <a:latin typeface="Helvetica" pitchFamily="-112" charset="0"/>
                <a:ea typeface="Helvetica" pitchFamily="-112" charset="0"/>
                <a:cs typeface="Helvetica" pitchFamily="-112" charset="0"/>
              </a:rPr>
              <a:t>Ask first before using them!</a:t>
            </a:r>
            <a:r>
              <a:rPr lang="en-US" sz="1600" dirty="0">
                <a:solidFill>
                  <a:schemeClr val="tx1"/>
                </a:solidFill>
                <a:effectLst>
                  <a:outerShdw blurRad="38100" dist="38100" dir="2700000" algn="tl">
                    <a:srgbClr val="DDDDDD"/>
                  </a:outerShdw>
                </a:effectLst>
                <a:latin typeface="Helvetica" pitchFamily="-112" charset="0"/>
                <a:ea typeface="Helvetica" pitchFamily="-112" charset="0"/>
                <a:cs typeface="Helvetica" pitchFamily="-112" charset="0"/>
              </a:rPr>
              <a:t> </a:t>
            </a:r>
            <a:r>
              <a:rPr lang="en-US" sz="1600" dirty="0">
                <a:solidFill>
                  <a:schemeClr val="tx1"/>
                </a:solidFill>
                <a:latin typeface="Helvetica" pitchFamily="-112" charset="0"/>
                <a:ea typeface="Helvetica" pitchFamily="-112" charset="0"/>
                <a:cs typeface="Helvetica" pitchFamily="-112" charset="0"/>
              </a:rPr>
              <a:t>Do this item now!</a:t>
            </a:r>
          </a:p>
        </p:txBody>
      </p:sp>
      <p:sp>
        <p:nvSpPr>
          <p:cNvPr id="37897" name="Footer Placeholder 7"/>
          <p:cNvSpPr>
            <a:spLocks noGrp="1"/>
          </p:cNvSpPr>
          <p:nvPr>
            <p:ph type="ftr" sz="quarter" idx="11"/>
          </p:nvPr>
        </p:nvSpPr>
        <p:spPr bwMode="auto">
          <a:noFill/>
          <a:ln>
            <a:miter lim="800000"/>
            <a:headEnd/>
            <a:tailEnd/>
          </a:ln>
        </p:spPr>
        <p:txBody>
          <a:bodyPr vert="horz" wrap="square" lIns="68580" tIns="34290" rIns="68580" bIns="34290" numCol="1" rtlCol="0" anchor="t" anchorCtr="0" compatLnSpc="1">
            <a:prstTxWarp prst="textNoShape">
              <a:avLst/>
            </a:prstTxWarp>
          </a:bodyPr>
          <a:lstStyle/>
          <a:p>
            <a:r>
              <a:rPr lang="en-US" dirty="0"/>
              <a:t>© Scholarship America. December 2014.</a:t>
            </a:r>
          </a:p>
        </p:txBody>
      </p:sp>
      <p:pic>
        <p:nvPicPr>
          <p:cNvPr id="11" name="Picture 10"/>
          <p:cNvPicPr/>
          <p:nvPr/>
        </p:nvPicPr>
        <p:blipFill rotWithShape="1">
          <a:blip r:embed="rId6"/>
          <a:srcRect l="31891" t="14822" r="15545" b="11915"/>
          <a:stretch/>
        </p:blipFill>
        <p:spPr bwMode="auto">
          <a:xfrm>
            <a:off x="2775704" y="1952126"/>
            <a:ext cx="4593431" cy="3599021"/>
          </a:xfrm>
          <a:prstGeom prst="rect">
            <a:avLst/>
          </a:prstGeom>
          <a:ln>
            <a:noFill/>
          </a:ln>
          <a:extLst>
            <a:ext uri="{53640926-AAD7-44D8-BBD7-CCE9431645EC}">
              <a14:shadowObscured xmlns:a14="http://schemas.microsoft.com/office/drawing/2010/main"/>
            </a:ext>
          </a:extLst>
        </p:spPr>
      </p:pic>
      <p:sp>
        <p:nvSpPr>
          <p:cNvPr id="37895" name="Oval 7"/>
          <p:cNvSpPr>
            <a:spLocks noChangeArrowheads="1"/>
          </p:cNvSpPr>
          <p:nvPr/>
        </p:nvSpPr>
        <p:spPr bwMode="auto">
          <a:xfrm>
            <a:off x="5291081" y="3296875"/>
            <a:ext cx="2078052" cy="273844"/>
          </a:xfrm>
          <a:prstGeom prst="ellipse">
            <a:avLst/>
          </a:prstGeom>
          <a:noFill/>
          <a:ln w="38100">
            <a:solidFill>
              <a:srgbClr val="FF0000"/>
            </a:solidFill>
            <a:round/>
            <a:headEnd/>
            <a:tailEnd/>
          </a:ln>
        </p:spPr>
        <p:txBody>
          <a:bodyPr wrap="none" anchor="ctr">
            <a:prstTxWarp prst="textNoShape">
              <a:avLst/>
            </a:prstTxWarp>
          </a:bodyPr>
          <a:lstStyle/>
          <a:p>
            <a:endParaRPr lang="en-US"/>
          </a:p>
        </p:txBody>
      </p:sp>
      <p:sp>
        <p:nvSpPr>
          <p:cNvPr id="37896" name="Oval 7"/>
          <p:cNvSpPr>
            <a:spLocks noChangeArrowheads="1"/>
          </p:cNvSpPr>
          <p:nvPr/>
        </p:nvSpPr>
        <p:spPr bwMode="auto">
          <a:xfrm>
            <a:off x="5826543" y="4883890"/>
            <a:ext cx="1542592" cy="272653"/>
          </a:xfrm>
          <a:prstGeom prst="ellipse">
            <a:avLst/>
          </a:prstGeom>
          <a:noFill/>
          <a:ln w="38100">
            <a:solidFill>
              <a:srgbClr val="FF0000"/>
            </a:solidFill>
            <a:round/>
            <a:headEnd/>
            <a:tailEnd/>
          </a:ln>
        </p:spPr>
        <p:txBody>
          <a:bodyPr wrap="none" anchor="ctr">
            <a:prstTxWarp prst="textNoShape">
              <a:avLst/>
            </a:prstTxWarp>
          </a:bodyPr>
          <a:lstStyle/>
          <a:p>
            <a:endParaRPr lang="en-US"/>
          </a:p>
        </p:txBody>
      </p:sp>
      <p:sp>
        <p:nvSpPr>
          <p:cNvPr id="12" name="Oval 7"/>
          <p:cNvSpPr>
            <a:spLocks noChangeArrowheads="1"/>
          </p:cNvSpPr>
          <p:nvPr/>
        </p:nvSpPr>
        <p:spPr bwMode="auto">
          <a:xfrm>
            <a:off x="2775703" y="5277302"/>
            <a:ext cx="1498322" cy="273844"/>
          </a:xfrm>
          <a:prstGeom prst="ellipse">
            <a:avLst/>
          </a:prstGeom>
          <a:noFill/>
          <a:ln w="38100">
            <a:solidFill>
              <a:srgbClr val="FF0000"/>
            </a:solidFill>
            <a:round/>
            <a:headEnd/>
            <a:tailEnd/>
          </a:ln>
        </p:spPr>
        <p:txBody>
          <a:bodyPr wrap="none" anchor="ctr">
            <a:prstTxWarp prst="textNoShape">
              <a:avLst/>
            </a:prstTxWarp>
          </a:bodyPr>
          <a:lstStyle/>
          <a:p>
            <a:endParaRPr lang="en-US"/>
          </a:p>
        </p:txBody>
      </p:sp>
      <p:cxnSp>
        <p:nvCxnSpPr>
          <p:cNvPr id="3" name="Straight Arrow Connector 2">
            <a:extLst>
              <a:ext uri="{FF2B5EF4-FFF2-40B4-BE49-F238E27FC236}">
                <a16:creationId xmlns:a16="http://schemas.microsoft.com/office/drawing/2014/main" id="{7D4F838B-668A-455E-A7C3-151E61EC4B48}"/>
              </a:ext>
            </a:extLst>
          </p:cNvPr>
          <p:cNvCxnSpPr/>
          <p:nvPr/>
        </p:nvCxnSpPr>
        <p:spPr>
          <a:xfrm flipH="1">
            <a:off x="7563394" y="4883890"/>
            <a:ext cx="927463" cy="106121"/>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6958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2591500" y="434082"/>
            <a:ext cx="6858000" cy="766447"/>
          </a:xfrm>
        </p:spPr>
        <p:txBody>
          <a:bodyPr/>
          <a:lstStyle/>
          <a:p>
            <a:pPr eaLnBrk="1" hangingPunct="1"/>
            <a:r>
              <a:rPr lang="en-US" sz="2925" dirty="0"/>
              <a:t>Student Profile: Finding Scholarships</a:t>
            </a:r>
          </a:p>
        </p:txBody>
      </p:sp>
      <p:sp>
        <p:nvSpPr>
          <p:cNvPr id="38921" name="Footer Placeholder 7"/>
          <p:cNvSpPr>
            <a:spLocks noGrp="1"/>
          </p:cNvSpPr>
          <p:nvPr>
            <p:ph type="ftr" sz="quarter" idx="11"/>
          </p:nvPr>
        </p:nvSpPr>
        <p:spPr bwMode="auto">
          <a:noFill/>
          <a:ln>
            <a:miter lim="800000"/>
            <a:headEnd/>
            <a:tailEnd/>
          </a:ln>
        </p:spPr>
        <p:txBody>
          <a:bodyPr vert="horz" wrap="square" lIns="68580" tIns="34290" rIns="68580" bIns="34290" numCol="1" rtlCol="0" anchor="t" anchorCtr="0" compatLnSpc="1">
            <a:prstTxWarp prst="textNoShape">
              <a:avLst/>
            </a:prstTxWarp>
          </a:bodyPr>
          <a:lstStyle/>
          <a:p>
            <a:r>
              <a:rPr lang="en-US" dirty="0"/>
              <a:t>© Scholarship America. December 2014.</a:t>
            </a:r>
          </a:p>
        </p:txBody>
      </p:sp>
      <p:cxnSp>
        <p:nvCxnSpPr>
          <p:cNvPr id="9" name="Straight Arrow Connector 8"/>
          <p:cNvCxnSpPr/>
          <p:nvPr/>
        </p:nvCxnSpPr>
        <p:spPr>
          <a:xfrm flipH="1">
            <a:off x="5800868" y="4299916"/>
            <a:ext cx="1494564" cy="993981"/>
          </a:xfrm>
          <a:prstGeom prst="straightConnector1">
            <a:avLst/>
          </a:prstGeom>
          <a:ln w="34925">
            <a:solidFill>
              <a:schemeClr val="tx1"/>
            </a:solidFill>
            <a:headEnd type="none"/>
            <a:tailEnd type="triangle" w="lg" len="lg"/>
          </a:ln>
        </p:spPr>
        <p:style>
          <a:lnRef idx="3">
            <a:schemeClr val="accent4"/>
          </a:lnRef>
          <a:fillRef idx="0">
            <a:schemeClr val="accent4"/>
          </a:fillRef>
          <a:effectRef idx="2">
            <a:schemeClr val="accent4"/>
          </a:effectRef>
          <a:fontRef idx="minor">
            <a:schemeClr val="tx1"/>
          </a:fontRef>
        </p:style>
      </p:cxnSp>
      <p:pic>
        <p:nvPicPr>
          <p:cNvPr id="8" name="Picture 7"/>
          <p:cNvPicPr/>
          <p:nvPr/>
        </p:nvPicPr>
        <p:blipFill rotWithShape="1">
          <a:blip r:embed="rId2"/>
          <a:srcRect l="14583" t="12258" r="14584" b="7354"/>
          <a:stretch/>
        </p:blipFill>
        <p:spPr bwMode="auto">
          <a:xfrm>
            <a:off x="1869165" y="2262982"/>
            <a:ext cx="5467864" cy="3164681"/>
          </a:xfrm>
          <a:prstGeom prst="rect">
            <a:avLst/>
          </a:prstGeom>
          <a:ln>
            <a:noFill/>
          </a:ln>
          <a:extLst>
            <a:ext uri="{53640926-AAD7-44D8-BBD7-CCE9431645EC}">
              <a14:shadowObscured xmlns:a14="http://schemas.microsoft.com/office/drawing/2010/main"/>
            </a:ext>
          </a:extLst>
        </p:spPr>
      </p:pic>
      <p:sp>
        <p:nvSpPr>
          <p:cNvPr id="38919" name="Oval 7"/>
          <p:cNvSpPr>
            <a:spLocks noChangeArrowheads="1"/>
          </p:cNvSpPr>
          <p:nvPr/>
        </p:nvSpPr>
        <p:spPr bwMode="auto">
          <a:xfrm>
            <a:off x="1869166" y="4399878"/>
            <a:ext cx="1745403" cy="602428"/>
          </a:xfrm>
          <a:prstGeom prst="ellipse">
            <a:avLst/>
          </a:prstGeom>
          <a:noFill/>
          <a:ln w="38100">
            <a:solidFill>
              <a:srgbClr val="FF0000"/>
            </a:solidFill>
            <a:round/>
            <a:headEnd/>
            <a:tailEnd/>
          </a:ln>
        </p:spPr>
        <p:txBody>
          <a:bodyPr wrap="none" anchor="ctr">
            <a:prstTxWarp prst="textNoShape">
              <a:avLst/>
            </a:prstTxWarp>
          </a:bodyPr>
          <a:lstStyle/>
          <a:p>
            <a:endParaRPr lang="en-US"/>
          </a:p>
        </p:txBody>
      </p:sp>
      <p:sp>
        <p:nvSpPr>
          <p:cNvPr id="5" name="Rectangle 4"/>
          <p:cNvSpPr/>
          <p:nvPr/>
        </p:nvSpPr>
        <p:spPr>
          <a:xfrm>
            <a:off x="7436105" y="1413305"/>
            <a:ext cx="2994029" cy="4170407"/>
          </a:xfrm>
          <a:prstGeom prst="rect">
            <a:avLst/>
          </a:prstGeom>
          <a:solidFill>
            <a:srgbClr val="174287"/>
          </a:solidFill>
          <a:effectLst>
            <a:outerShdw blurRad="50800" dist="38100" algn="r" rotWithShape="0">
              <a:srgbClr val="000000">
                <a:alpha val="43000"/>
              </a:srgbClr>
            </a:outerShdw>
          </a:effectLst>
        </p:spPr>
        <p:style>
          <a:lnRef idx="1">
            <a:schemeClr val="accent5"/>
          </a:lnRef>
          <a:fillRef idx="3">
            <a:schemeClr val="accent5"/>
          </a:fillRef>
          <a:effectRef idx="2">
            <a:schemeClr val="accent5"/>
          </a:effectRef>
          <a:fontRef idx="minor">
            <a:schemeClr val="lt1"/>
          </a:fontRef>
        </p:style>
        <p:txBody>
          <a:bodyPr anchor="ctr"/>
          <a:lstStyle/>
          <a:p>
            <a:pPr marL="171450" indent="-171450">
              <a:buFont typeface="Arial"/>
              <a:buChar char="•"/>
              <a:defRPr/>
            </a:pPr>
            <a:r>
              <a:rPr lang="en-US" sz="1600"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Click to find THDFS Scholarships. It will ask you several questions about what Fire District you live in. The listed Fire Districts may or may not have scholarships in a given year, but we ask just in case! Answer each one yes or no. Click submit and see the next slide</a:t>
            </a:r>
          </a:p>
          <a:p>
            <a:pPr marL="171450" indent="-171450">
              <a:buFont typeface="Arial"/>
              <a:buChar char="•"/>
              <a:defRPr/>
            </a:pPr>
            <a:endParaRPr lang="en-US"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endParaRPr>
          </a:p>
          <a:p>
            <a:pPr marL="171450" indent="-171450">
              <a:buFont typeface="Arial"/>
              <a:buChar char="•"/>
              <a:defRPr/>
            </a:pPr>
            <a:r>
              <a:rPr lang="en-US" b="1" u="sng" dirty="0">
                <a:solidFill>
                  <a:srgbClr val="92D050"/>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Ignore any OTHER chapters that may appear.</a:t>
            </a:r>
          </a:p>
          <a:p>
            <a:pPr marL="171450" indent="-171450">
              <a:buFont typeface="Arial"/>
              <a:buChar char="•"/>
              <a:defRPr/>
            </a:pPr>
            <a:endParaRPr lang="en-US"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endParaRPr>
          </a:p>
        </p:txBody>
      </p:sp>
      <p:cxnSp>
        <p:nvCxnSpPr>
          <p:cNvPr id="3" name="Straight Arrow Connector 2">
            <a:extLst>
              <a:ext uri="{FF2B5EF4-FFF2-40B4-BE49-F238E27FC236}">
                <a16:creationId xmlns:a16="http://schemas.microsoft.com/office/drawing/2014/main" id="{C7348B88-36E1-47A1-92FD-8FC6987A047D}"/>
              </a:ext>
            </a:extLst>
          </p:cNvPr>
          <p:cNvCxnSpPr>
            <a:cxnSpLocks/>
          </p:cNvCxnSpPr>
          <p:nvPr/>
        </p:nvCxnSpPr>
        <p:spPr>
          <a:xfrm flipH="1">
            <a:off x="3614569" y="1837625"/>
            <a:ext cx="4023360" cy="26070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8958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2593C-C430-4CEE-B26B-D2DB71E4141F}"/>
              </a:ext>
            </a:extLst>
          </p:cNvPr>
          <p:cNvSpPr>
            <a:spLocks noGrp="1"/>
          </p:cNvSpPr>
          <p:nvPr>
            <p:ph type="title"/>
          </p:nvPr>
        </p:nvSpPr>
        <p:spPr>
          <a:xfrm>
            <a:off x="603985" y="584200"/>
            <a:ext cx="3932237" cy="1600200"/>
          </a:xfrm>
        </p:spPr>
        <p:txBody>
          <a:bodyPr>
            <a:normAutofit fontScale="90000"/>
          </a:bodyPr>
          <a:lstStyle/>
          <a:p>
            <a:r>
              <a:rPr lang="en-US" sz="3100" dirty="0"/>
              <a:t>Answer BOTH questions about Taconic Hills!</a:t>
            </a:r>
            <a:br>
              <a:rPr lang="en-US" sz="3100" dirty="0"/>
            </a:br>
            <a:br>
              <a:rPr lang="en-US" dirty="0"/>
            </a:br>
            <a:endParaRPr lang="en-US" dirty="0"/>
          </a:p>
        </p:txBody>
      </p:sp>
      <p:pic>
        <p:nvPicPr>
          <p:cNvPr id="6" name="Picture Placeholder 5">
            <a:extLst>
              <a:ext uri="{FF2B5EF4-FFF2-40B4-BE49-F238E27FC236}">
                <a16:creationId xmlns:a16="http://schemas.microsoft.com/office/drawing/2014/main" id="{94365A93-E383-4640-9A7A-C81FCC81664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264" r="2264"/>
          <a:stretch>
            <a:fillRect/>
          </a:stretch>
        </p:blipFill>
        <p:spPr>
          <a:xfrm>
            <a:off x="4772025" y="987425"/>
            <a:ext cx="7219678" cy="4873625"/>
          </a:xfrm>
        </p:spPr>
      </p:pic>
      <p:sp>
        <p:nvSpPr>
          <p:cNvPr id="4" name="Text Placeholder 3">
            <a:extLst>
              <a:ext uri="{FF2B5EF4-FFF2-40B4-BE49-F238E27FC236}">
                <a16:creationId xmlns:a16="http://schemas.microsoft.com/office/drawing/2014/main" id="{C060AAA3-B6F5-48F6-8D6F-36CFDBA52E10}"/>
              </a:ext>
            </a:extLst>
          </p:cNvPr>
          <p:cNvSpPr>
            <a:spLocks noGrp="1"/>
          </p:cNvSpPr>
          <p:nvPr>
            <p:ph type="body" sz="half" idx="2"/>
          </p:nvPr>
        </p:nvSpPr>
        <p:spPr/>
        <p:txBody>
          <a:bodyPr>
            <a:normAutofit fontScale="92500" lnSpcReduction="10000"/>
          </a:bodyPr>
          <a:lstStyle/>
          <a:p>
            <a:r>
              <a:rPr lang="en-US" sz="4000" dirty="0"/>
              <a:t>The access to scholarships will not well without “yes” to each question.</a:t>
            </a:r>
          </a:p>
          <a:p>
            <a:endParaRPr lang="en-US" sz="3200" dirty="0"/>
          </a:p>
          <a:p>
            <a:r>
              <a:rPr lang="en-US" sz="3200" dirty="0"/>
              <a:t>Ignore questions about other Chapters</a:t>
            </a:r>
          </a:p>
          <a:p>
            <a:endParaRPr lang="en-US" sz="4000" dirty="0"/>
          </a:p>
        </p:txBody>
      </p:sp>
      <p:sp>
        <p:nvSpPr>
          <p:cNvPr id="7" name="Arrow: Right 6">
            <a:extLst>
              <a:ext uri="{FF2B5EF4-FFF2-40B4-BE49-F238E27FC236}">
                <a16:creationId xmlns:a16="http://schemas.microsoft.com/office/drawing/2014/main" id="{896337DE-6352-4617-BB96-52278A91B1D5}"/>
              </a:ext>
            </a:extLst>
          </p:cNvPr>
          <p:cNvSpPr/>
          <p:nvPr/>
        </p:nvSpPr>
        <p:spPr>
          <a:xfrm>
            <a:off x="3557814" y="372087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FB5AEAEF-B121-41D2-9BC3-02F0AB8DE131}"/>
              </a:ext>
            </a:extLst>
          </p:cNvPr>
          <p:cNvSpPr/>
          <p:nvPr/>
        </p:nvSpPr>
        <p:spPr>
          <a:xfrm>
            <a:off x="3557814" y="420551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934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Accessing A THDFS Scholarship</a:t>
            </a:r>
          </a:p>
        </p:txBody>
      </p:sp>
      <p:sp>
        <p:nvSpPr>
          <p:cNvPr id="3" name="Text Placeholder 2"/>
          <p:cNvSpPr>
            <a:spLocks noGrp="1"/>
          </p:cNvSpPr>
          <p:nvPr>
            <p:ph type="body" idx="2"/>
          </p:nvPr>
        </p:nvSpPr>
        <p:spPr/>
        <p:txBody>
          <a:bodyPr/>
          <a:lstStyle/>
          <a:p>
            <a:r>
              <a:rPr lang="en-US" sz="1200" dirty="0">
                <a:latin typeface="Helvetica" panose="020B0604020202020204" pitchFamily="34" charset="0"/>
                <a:cs typeface="Helvetica" panose="020B0604020202020204" pitchFamily="34" charset="0"/>
              </a:rPr>
              <a:t>Once  you have answered </a:t>
            </a:r>
            <a:r>
              <a:rPr lang="en-US" sz="1200" dirty="0">
                <a:solidFill>
                  <a:srgbClr val="FF0000"/>
                </a:solidFill>
                <a:latin typeface="Helvetica" panose="020B0604020202020204" pitchFamily="34" charset="0"/>
                <a:cs typeface="Helvetica" panose="020B0604020202020204" pitchFamily="34" charset="0"/>
              </a:rPr>
              <a:t>ALL</a:t>
            </a:r>
            <a:r>
              <a:rPr lang="en-US" sz="1200" dirty="0">
                <a:solidFill>
                  <a:srgbClr val="00B050"/>
                </a:solidFill>
                <a:latin typeface="Helvetica" panose="020B0604020202020204" pitchFamily="34" charset="0"/>
                <a:cs typeface="Helvetica" panose="020B0604020202020204" pitchFamily="34" charset="0"/>
              </a:rPr>
              <a:t> </a:t>
            </a:r>
            <a:r>
              <a:rPr lang="en-US" sz="1200" dirty="0">
                <a:latin typeface="Helvetica" panose="020B0604020202020204" pitchFamily="34" charset="0"/>
                <a:cs typeface="Helvetica" panose="020B0604020202020204" pitchFamily="34" charset="0"/>
              </a:rPr>
              <a:t>of the questions, you will now see the Taconic Hills Dollars for Scholars Scholarship 2018. </a:t>
            </a:r>
          </a:p>
          <a:p>
            <a:r>
              <a:rPr lang="en-US" sz="1200" dirty="0">
                <a:latin typeface="Helvetica" panose="020B0604020202020204" pitchFamily="34" charset="0"/>
                <a:cs typeface="Helvetica" panose="020B0604020202020204" pitchFamily="34" charset="0"/>
              </a:rPr>
              <a:t>Click on the Questions tab. </a:t>
            </a:r>
            <a:r>
              <a:rPr lang="en-US" sz="1200" dirty="0">
                <a:solidFill>
                  <a:srgbClr val="FF0000"/>
                </a:solidFill>
                <a:latin typeface="Helvetica" panose="020B0604020202020204" pitchFamily="34" charset="0"/>
                <a:cs typeface="Helvetica" panose="020B0604020202020204" pitchFamily="34" charset="0"/>
              </a:rPr>
              <a:t>THIS is the essay </a:t>
            </a:r>
            <a:r>
              <a:rPr lang="en-US" sz="1200" dirty="0">
                <a:latin typeface="Helvetica" panose="020B0604020202020204" pitchFamily="34" charset="0"/>
                <a:cs typeface="Helvetica" panose="020B0604020202020204" pitchFamily="34" charset="0"/>
              </a:rPr>
              <a:t>that we require for your THDFS Application. </a:t>
            </a:r>
            <a:r>
              <a:rPr lang="en-US" sz="1200" dirty="0">
                <a:solidFill>
                  <a:srgbClr val="FF0000"/>
                </a:solidFill>
                <a:latin typeface="Helvetica" panose="020B0604020202020204" pitchFamily="34" charset="0"/>
                <a:cs typeface="Helvetica" panose="020B0604020202020204" pitchFamily="34" charset="0"/>
              </a:rPr>
              <a:t>THIS one is used to </a:t>
            </a:r>
            <a:r>
              <a:rPr lang="en-US" sz="1200" dirty="0" err="1">
                <a:solidFill>
                  <a:srgbClr val="FF0000"/>
                </a:solidFill>
                <a:latin typeface="Helvetica" panose="020B0604020202020204" pitchFamily="34" charset="0"/>
                <a:cs typeface="Helvetica" panose="020B0604020202020204" pitchFamily="34" charset="0"/>
              </a:rPr>
              <a:t>to</a:t>
            </a:r>
            <a:r>
              <a:rPr lang="en-US" sz="1200" dirty="0">
                <a:solidFill>
                  <a:srgbClr val="FF0000"/>
                </a:solidFill>
                <a:latin typeface="Helvetica" panose="020B0604020202020204" pitchFamily="34" charset="0"/>
                <a:cs typeface="Helvetica" panose="020B0604020202020204" pitchFamily="34" charset="0"/>
              </a:rPr>
              <a:t> apply for local THDFS Scholarships</a:t>
            </a:r>
            <a:r>
              <a:rPr lang="en-US" sz="1200" b="1" dirty="0">
                <a:solidFill>
                  <a:srgbClr val="FF0000"/>
                </a:solidFill>
                <a:latin typeface="Helvetica" panose="020B0604020202020204" pitchFamily="34" charset="0"/>
                <a:cs typeface="Helvetica" panose="020B0604020202020204" pitchFamily="34" charset="0"/>
              </a:rPr>
              <a:t>.   </a:t>
            </a:r>
            <a:endParaRPr lang="en-US" sz="1200" dirty="0">
              <a:solidFill>
                <a:srgbClr val="FF0000"/>
              </a:solidFill>
              <a:latin typeface="Helvetica" panose="020B0604020202020204" pitchFamily="34" charset="0"/>
              <a:cs typeface="Helvetica" panose="020B0604020202020204" pitchFamily="34" charset="0"/>
            </a:endParaRPr>
          </a:p>
          <a:p>
            <a:r>
              <a:rPr lang="en-US" sz="1200" dirty="0">
                <a:latin typeface="Helvetica" panose="020B0604020202020204" pitchFamily="34" charset="0"/>
                <a:cs typeface="Helvetica" panose="020B0604020202020204" pitchFamily="34" charset="0"/>
              </a:rPr>
              <a:t>Click on the Reference Tab:  </a:t>
            </a:r>
            <a:r>
              <a:rPr lang="en-US" sz="1200" u="sng" dirty="0">
                <a:solidFill>
                  <a:srgbClr val="FF0000"/>
                </a:solidFill>
                <a:latin typeface="Helvetica" panose="020B0604020202020204" pitchFamily="34" charset="0"/>
                <a:ea typeface="Helvetica" pitchFamily="-112" charset="0"/>
                <a:cs typeface="Helvetica" panose="020B0604020202020204" pitchFamily="34" charset="0"/>
              </a:rPr>
              <a:t>You MUST do this reference (any community member that is not a family member: ask first)  </a:t>
            </a:r>
            <a:endParaRPr lang="en-US" sz="1200" dirty="0">
              <a:solidFill>
                <a:srgbClr val="FF0000"/>
              </a:solidFill>
              <a:latin typeface="Helvetica" panose="020B0604020202020204" pitchFamily="34" charset="0"/>
              <a:ea typeface="Helvetica" pitchFamily="-112" charset="0"/>
              <a:cs typeface="Helvetica" panose="020B0604020202020204" pitchFamily="34" charset="0"/>
            </a:endParaRPr>
          </a:p>
          <a:p>
            <a:r>
              <a:rPr lang="en-US" sz="1200" dirty="0">
                <a:solidFill>
                  <a:srgbClr val="FF0000"/>
                </a:solidFill>
                <a:latin typeface="Helvetica" panose="020B0604020202020204" pitchFamily="34" charset="0"/>
                <a:ea typeface="Helvetica" pitchFamily="-112" charset="0"/>
                <a:cs typeface="Helvetica" panose="020B0604020202020204" pitchFamily="34" charset="0"/>
              </a:rPr>
              <a:t>After</a:t>
            </a:r>
            <a:r>
              <a:rPr lang="en-US" sz="1200" dirty="0">
                <a:latin typeface="Helvetica" panose="020B0604020202020204" pitchFamily="34" charset="0"/>
                <a:ea typeface="Helvetica" pitchFamily="-112" charset="0"/>
                <a:cs typeface="Helvetica" panose="020B0604020202020204" pitchFamily="34" charset="0"/>
              </a:rPr>
              <a:t> you are completed with the THDFS Scholarship (essay and reference) then </a:t>
            </a:r>
            <a:r>
              <a:rPr lang="en-US" sz="1200" dirty="0">
                <a:solidFill>
                  <a:srgbClr val="FF0000"/>
                </a:solidFill>
                <a:latin typeface="Helvetica" panose="020B0604020202020204" pitchFamily="34" charset="0"/>
                <a:ea typeface="Helvetica" pitchFamily="-112" charset="0"/>
                <a:cs typeface="Helvetica" panose="020B0604020202020204" pitchFamily="34" charset="0"/>
              </a:rPr>
              <a:t>click the apply button to submit for the THDFS Scholarship 2019!  </a:t>
            </a:r>
            <a:r>
              <a:rPr lang="en-US" sz="1200" b="1" i="1" u="sng" dirty="0">
                <a:solidFill>
                  <a:srgbClr val="FF0000"/>
                </a:solidFill>
                <a:latin typeface="Helvetica" panose="020B0604020202020204" pitchFamily="34" charset="0"/>
                <a:ea typeface="Helvetica" pitchFamily="-112" charset="0"/>
                <a:cs typeface="Helvetica" panose="020B0604020202020204" pitchFamily="34" charset="0"/>
              </a:rPr>
              <a:t>We need you to do this (See RED circle)</a:t>
            </a:r>
            <a:r>
              <a:rPr lang="en-US" sz="1200" dirty="0">
                <a:solidFill>
                  <a:srgbClr val="FF0000"/>
                </a:solidFill>
                <a:latin typeface="Helvetica" panose="020B0604020202020204" pitchFamily="34" charset="0"/>
                <a:ea typeface="Helvetica" pitchFamily="-112" charset="0"/>
                <a:cs typeface="Helvetica" panose="020B0604020202020204" pitchFamily="34" charset="0"/>
              </a:rPr>
              <a:t>.</a:t>
            </a:r>
            <a:r>
              <a:rPr lang="en-US" sz="1200" dirty="0">
                <a:latin typeface="Helvetica" panose="020B0604020202020204" pitchFamily="34" charset="0"/>
                <a:ea typeface="Helvetica" pitchFamily="-112" charset="0"/>
                <a:cs typeface="Helvetica" panose="020B0604020202020204" pitchFamily="34" charset="0"/>
              </a:rPr>
              <a:t>  It will be red on your page. Again, not all scholarships are visible. The Committee will do the matching for you based upon the completed application. </a:t>
            </a:r>
          </a:p>
          <a:p>
            <a:r>
              <a:rPr lang="en-US" sz="1200" dirty="0">
                <a:latin typeface="Helvetica" panose="020B0604020202020204" pitchFamily="34" charset="0"/>
                <a:ea typeface="Helvetica" pitchFamily="-112" charset="0"/>
                <a:cs typeface="Helvetica" panose="020B0604020202020204" pitchFamily="34" charset="0"/>
              </a:rPr>
              <a:t>Also click submit for any Fire Company Award you may qualify for.</a:t>
            </a:r>
          </a:p>
          <a:p>
            <a:endParaRPr lang="en-US" dirty="0"/>
          </a:p>
        </p:txBody>
      </p:sp>
      <p:sp>
        <p:nvSpPr>
          <p:cNvPr id="5" name="Slide Number Placeholder 4"/>
          <p:cNvSpPr>
            <a:spLocks noGrp="1"/>
          </p:cNvSpPr>
          <p:nvPr>
            <p:ph type="sldNum" sz="quarter" idx="10"/>
          </p:nvPr>
        </p:nvSpPr>
        <p:spPr/>
        <p:txBody>
          <a:bodyPr/>
          <a:lstStyle/>
          <a:p>
            <a:pPr>
              <a:defRPr/>
            </a:pPr>
            <a:fld id="{9FF3BF86-4D93-1E43-BBEE-CD807339EEF4}" type="slidenum">
              <a:rPr lang="en-US" smtClean="0"/>
              <a:pPr>
                <a:defRPr/>
              </a:pPr>
              <a:t>6</a:t>
            </a:fld>
            <a:endParaRPr lang="en-US"/>
          </a:p>
        </p:txBody>
      </p:sp>
      <p:sp>
        <p:nvSpPr>
          <p:cNvPr id="6" name="Footer Placeholder 5"/>
          <p:cNvSpPr>
            <a:spLocks noGrp="1"/>
          </p:cNvSpPr>
          <p:nvPr>
            <p:ph type="ftr" sz="quarter" idx="12"/>
          </p:nvPr>
        </p:nvSpPr>
        <p:spPr/>
        <p:txBody>
          <a:bodyPr/>
          <a:lstStyle/>
          <a:p>
            <a:pPr>
              <a:defRPr/>
            </a:pPr>
            <a:r>
              <a:rPr lang="en-US"/>
              <a:t>© Scholarship America. March 2012.</a:t>
            </a:r>
          </a:p>
        </p:txBody>
      </p:sp>
      <p:pic>
        <p:nvPicPr>
          <p:cNvPr id="14" name="Content Placeholder 13">
            <a:extLst>
              <a:ext uri="{FF2B5EF4-FFF2-40B4-BE49-F238E27FC236}">
                <a16:creationId xmlns:a16="http://schemas.microsoft.com/office/drawing/2014/main" id="{35691806-71D9-4EB3-B6E0-BCE8477D060A}"/>
              </a:ext>
            </a:extLst>
          </p:cNvPr>
          <p:cNvPicPr>
            <a:picLocks noGrp="1" noChangeAspect="1"/>
          </p:cNvPicPr>
          <p:nvPr>
            <p:ph sz="quarter" idx="1"/>
          </p:nvPr>
        </p:nvPicPr>
        <p:blipFill>
          <a:blip r:embed="rId2"/>
          <a:stretch>
            <a:fillRect/>
          </a:stretch>
        </p:blipFill>
        <p:spPr>
          <a:xfrm>
            <a:off x="5229262" y="1174750"/>
            <a:ext cx="5638800" cy="4508500"/>
          </a:xfrm>
        </p:spPr>
      </p:pic>
      <p:cxnSp>
        <p:nvCxnSpPr>
          <p:cNvPr id="7" name="Straight Arrow Connector 6">
            <a:extLst>
              <a:ext uri="{FF2B5EF4-FFF2-40B4-BE49-F238E27FC236}">
                <a16:creationId xmlns:a16="http://schemas.microsoft.com/office/drawing/2014/main" id="{83DA2B40-BCFC-44AF-B182-05E09D023ADC}"/>
              </a:ext>
            </a:extLst>
          </p:cNvPr>
          <p:cNvCxnSpPr>
            <a:cxnSpLocks/>
          </p:cNvCxnSpPr>
          <p:nvPr/>
        </p:nvCxnSpPr>
        <p:spPr>
          <a:xfrm>
            <a:off x="3958814" y="3108960"/>
            <a:ext cx="5335793" cy="1078828"/>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9489FFC-625A-489D-9F86-4AFFA2D36145}"/>
              </a:ext>
            </a:extLst>
          </p:cNvPr>
          <p:cNvCxnSpPr>
            <a:cxnSpLocks/>
          </p:cNvCxnSpPr>
          <p:nvPr/>
        </p:nvCxnSpPr>
        <p:spPr>
          <a:xfrm>
            <a:off x="4324574" y="3657600"/>
            <a:ext cx="5475642" cy="67773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BCEE3DA3-0892-458A-9043-C6FD78F44A1E}"/>
              </a:ext>
            </a:extLst>
          </p:cNvPr>
          <p:cNvSpPr/>
          <p:nvPr/>
        </p:nvSpPr>
        <p:spPr>
          <a:xfrm>
            <a:off x="10165976" y="4044874"/>
            <a:ext cx="333488" cy="462579"/>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41D04B47-0FB7-409C-846A-3B42AA5D67BE}"/>
              </a:ext>
            </a:extLst>
          </p:cNvPr>
          <p:cNvCxnSpPr>
            <a:cxnSpLocks/>
          </p:cNvCxnSpPr>
          <p:nvPr/>
        </p:nvCxnSpPr>
        <p:spPr>
          <a:xfrm flipV="1">
            <a:off x="4034118" y="3963194"/>
            <a:ext cx="6131858" cy="13726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0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 Scholarship America. March 2012.</a:t>
            </a:r>
          </a:p>
        </p:txBody>
      </p:sp>
      <p:sp>
        <p:nvSpPr>
          <p:cNvPr id="4" name="Title 1"/>
          <p:cNvSpPr txBox="1">
            <a:spLocks/>
          </p:cNvSpPr>
          <p:nvPr/>
        </p:nvSpPr>
        <p:spPr bwMode="auto">
          <a:xfrm>
            <a:off x="1524000" y="1"/>
            <a:ext cx="9144000" cy="9191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kern="1200">
                <a:solidFill>
                  <a:srgbClr val="174287"/>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5pPr>
            <a:lvl6pPr marL="457200" algn="ctr" rtl="0" fontAlgn="base">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6pPr>
            <a:lvl7pPr marL="914400" algn="ctr" rtl="0" fontAlgn="base">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7pPr>
            <a:lvl8pPr marL="1371600" algn="ctr" rtl="0" fontAlgn="base">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8pPr>
            <a:lvl9pPr marL="1828800" algn="ctr" rtl="0" fontAlgn="base">
              <a:spcBef>
                <a:spcPct val="0"/>
              </a:spcBef>
              <a:spcAft>
                <a:spcPct val="0"/>
              </a:spcAft>
              <a:defRPr sz="3300">
                <a:solidFill>
                  <a:srgbClr val="174287"/>
                </a:solidFill>
                <a:latin typeface="Georgia" pitchFamily="-112" charset="0"/>
                <a:ea typeface="ＭＳ Ｐゴシック" pitchFamily="-112" charset="-128"/>
                <a:cs typeface="ＭＳ Ｐゴシック" pitchFamily="-112" charset="-128"/>
              </a:defRPr>
            </a:lvl9pPr>
          </a:lstStyle>
          <a:p>
            <a:pPr eaLnBrk="1" hangingPunct="1"/>
            <a:r>
              <a:rPr lang="en-US" sz="3900"/>
              <a:t>Scholarship Matches</a:t>
            </a:r>
            <a:endParaRPr lang="en-US" sz="3900" dirty="0"/>
          </a:p>
        </p:txBody>
      </p:sp>
      <p:sp>
        <p:nvSpPr>
          <p:cNvPr id="6" name="Rectangle 5"/>
          <p:cNvSpPr/>
          <p:nvPr/>
        </p:nvSpPr>
        <p:spPr>
          <a:xfrm>
            <a:off x="1682116" y="4790365"/>
            <a:ext cx="7730291" cy="1565985"/>
          </a:xfrm>
          <a:prstGeom prst="rect">
            <a:avLst/>
          </a:prstGeom>
          <a:solidFill>
            <a:srgbClr val="174287"/>
          </a:solidFill>
          <a:effectLst>
            <a:outerShdw blurRad="50800" dist="38100" algn="r" rotWithShape="0">
              <a:srgbClr val="000000">
                <a:alpha val="43000"/>
              </a:srgbClr>
            </a:outerShdw>
          </a:effectLst>
        </p:spPr>
        <p:style>
          <a:lnRef idx="1">
            <a:schemeClr val="accent5"/>
          </a:lnRef>
          <a:fillRef idx="3">
            <a:schemeClr val="accent5"/>
          </a:fillRef>
          <a:effectRef idx="2">
            <a:schemeClr val="accent5"/>
          </a:effectRef>
          <a:fontRef idx="minor">
            <a:schemeClr val="lt1"/>
          </a:fontRef>
        </p:style>
        <p:txBody>
          <a:bodyPr anchor="ctr"/>
          <a:lstStyle/>
          <a:p>
            <a:pPr marL="228600" indent="-228600">
              <a:buFont typeface="Arial"/>
              <a:buChar char="•"/>
              <a:defRPr/>
            </a:pPr>
            <a:r>
              <a:rPr lang="en-US" sz="1200" dirty="0">
                <a:solidFill>
                  <a:srgbClr val="92D050"/>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rPr>
              <a:t>This is where National Scholarships will appear. As you complete the application, some may show up.  The more complete your application the more that may appear. Take the time to accurately fill in every tab through the application. Your information is automatically cross referenced by Scholarship America.</a:t>
            </a:r>
          </a:p>
          <a:p>
            <a:pPr marL="228600" indent="-228600">
              <a:buFont typeface="Arial"/>
              <a:buChar char="•"/>
              <a:defRPr/>
            </a:pPr>
            <a:endParaRPr lang="en-US" dirty="0">
              <a:solidFill>
                <a:srgbClr val="FFFFFF"/>
              </a:solidFill>
              <a:effectLst>
                <a:outerShdw blurRad="50800" dist="38100" dir="2700000" algn="br">
                  <a:srgbClr val="000000">
                    <a:alpha val="43000"/>
                  </a:srgbClr>
                </a:outerShdw>
              </a:effectLst>
              <a:latin typeface="Helvetica" pitchFamily="-112" charset="0"/>
              <a:ea typeface="Helvetica" pitchFamily="-112" charset="0"/>
              <a:cs typeface="Helvetica" pitchFamily="-112" charset="0"/>
            </a:endParaRPr>
          </a:p>
        </p:txBody>
      </p:sp>
      <p:pic>
        <p:nvPicPr>
          <p:cNvPr id="7" name="Content Placeholder 13">
            <a:extLst>
              <a:ext uri="{FF2B5EF4-FFF2-40B4-BE49-F238E27FC236}">
                <a16:creationId xmlns:a16="http://schemas.microsoft.com/office/drawing/2014/main" id="{5A542EAF-F998-4D07-8ECE-28E3CCE2D485}"/>
              </a:ext>
            </a:extLst>
          </p:cNvPr>
          <p:cNvPicPr>
            <a:picLocks noChangeAspect="1"/>
          </p:cNvPicPr>
          <p:nvPr/>
        </p:nvPicPr>
        <p:blipFill>
          <a:blip r:embed="rId2"/>
          <a:stretch>
            <a:fillRect/>
          </a:stretch>
        </p:blipFill>
        <p:spPr>
          <a:xfrm>
            <a:off x="2755900" y="783159"/>
            <a:ext cx="6159500" cy="3874236"/>
          </a:xfrm>
          <a:prstGeom prst="rect">
            <a:avLst/>
          </a:prstGeom>
        </p:spPr>
      </p:pic>
      <p:sp>
        <p:nvSpPr>
          <p:cNvPr id="3" name="Oval 2">
            <a:extLst>
              <a:ext uri="{FF2B5EF4-FFF2-40B4-BE49-F238E27FC236}">
                <a16:creationId xmlns:a16="http://schemas.microsoft.com/office/drawing/2014/main" id="{E3280404-78C7-444F-9449-D226C6A45429}"/>
              </a:ext>
            </a:extLst>
          </p:cNvPr>
          <p:cNvSpPr/>
          <p:nvPr/>
        </p:nvSpPr>
        <p:spPr>
          <a:xfrm>
            <a:off x="4351468" y="4428565"/>
            <a:ext cx="1527586" cy="22883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05460197-82C8-4FB8-883F-FE6559367408}"/>
              </a:ext>
            </a:extLst>
          </p:cNvPr>
          <p:cNvCxnSpPr>
            <a:cxnSpLocks/>
          </p:cNvCxnSpPr>
          <p:nvPr/>
        </p:nvCxnSpPr>
        <p:spPr>
          <a:xfrm flipV="1">
            <a:off x="3935506" y="4657395"/>
            <a:ext cx="582706" cy="52133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1653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28450</TotalTime>
  <Words>649</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Helvetica</vt:lpstr>
      <vt:lpstr>Office Theme</vt:lpstr>
      <vt:lpstr>Essential Information regarding THDFS Scholarships</vt:lpstr>
      <vt:lpstr>Student Profile: Essays</vt:lpstr>
      <vt:lpstr>Student Profile: Transcripts &amp; References</vt:lpstr>
      <vt:lpstr>Student Profile: Finding Scholarships</vt:lpstr>
      <vt:lpstr>Answer BOTH questions about Taconic Hills!  </vt:lpstr>
      <vt:lpstr>Accessing A THDFS Scholarship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Profile: Essays</dc:title>
  <dc:creator>Bruce</dc:creator>
  <cp:lastModifiedBy>Bruce</cp:lastModifiedBy>
  <cp:revision>24</cp:revision>
  <dcterms:created xsi:type="dcterms:W3CDTF">2018-01-13T15:28:13Z</dcterms:created>
  <dcterms:modified xsi:type="dcterms:W3CDTF">2019-01-19T16:57:28Z</dcterms:modified>
</cp:coreProperties>
</file>