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949" r:id="rId4"/>
    <p:sldMasterId id="2147483988" r:id="rId5"/>
    <p:sldMasterId id="2147484000" r:id="rId6"/>
  </p:sldMasterIdLst>
  <p:notesMasterIdLst>
    <p:notesMasterId r:id="rId37"/>
  </p:notesMasterIdLst>
  <p:handoutMasterIdLst>
    <p:handoutMasterId r:id="rId38"/>
  </p:handoutMasterIdLst>
  <p:sldIdLst>
    <p:sldId id="333" r:id="rId7"/>
    <p:sldId id="334" r:id="rId8"/>
    <p:sldId id="299" r:id="rId9"/>
    <p:sldId id="300" r:id="rId10"/>
    <p:sldId id="330" r:id="rId11"/>
    <p:sldId id="301" r:id="rId12"/>
    <p:sldId id="302" r:id="rId13"/>
    <p:sldId id="324" r:id="rId14"/>
    <p:sldId id="303" r:id="rId15"/>
    <p:sldId id="304" r:id="rId16"/>
    <p:sldId id="305" r:id="rId17"/>
    <p:sldId id="306" r:id="rId18"/>
    <p:sldId id="307" r:id="rId19"/>
    <p:sldId id="308" r:id="rId20"/>
    <p:sldId id="310" r:id="rId21"/>
    <p:sldId id="309" r:id="rId22"/>
    <p:sldId id="311" r:id="rId23"/>
    <p:sldId id="331" r:id="rId24"/>
    <p:sldId id="332" r:id="rId25"/>
    <p:sldId id="312" r:id="rId26"/>
    <p:sldId id="329" r:id="rId27"/>
    <p:sldId id="313" r:id="rId28"/>
    <p:sldId id="322" r:id="rId29"/>
    <p:sldId id="315" r:id="rId30"/>
    <p:sldId id="314" r:id="rId31"/>
    <p:sldId id="321" r:id="rId32"/>
    <p:sldId id="326" r:id="rId33"/>
    <p:sldId id="317" r:id="rId34"/>
    <p:sldId id="323" r:id="rId35"/>
    <p:sldId id="319" r:id="rId3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llie Hartmann" initials="CH"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174287"/>
    <a:srgbClr val="7A14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039" autoAdjust="0"/>
    <p:restoredTop sz="0" autoAdjust="0"/>
  </p:normalViewPr>
  <p:slideViewPr>
    <p:cSldViewPr snapToGrid="0" snapToObjects="1">
      <p:cViewPr varScale="1">
        <p:scale>
          <a:sx n="89" d="100"/>
          <a:sy n="89" d="100"/>
        </p:scale>
        <p:origin x="1584"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6" d="100"/>
          <a:sy n="66" d="100"/>
        </p:scale>
        <p:origin x="-3106" y="-8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A2FE30B3-DD02-4E44-9C41-BBDA3991734A}" type="datetime1">
              <a:rPr lang="en-US"/>
              <a:pPr>
                <a:defRPr/>
              </a:pPr>
              <a:t>1/7/2017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F198960A-0005-9548-9E58-64B244D3283B}" type="slidenum">
              <a:rPr lang="en-US"/>
              <a:pPr>
                <a:defRPr/>
              </a:pPr>
              <a:t>‹#›</a:t>
            </a:fld>
            <a:endParaRPr lang="en-US"/>
          </a:p>
        </p:txBody>
      </p:sp>
    </p:spTree>
    <p:extLst>
      <p:ext uri="{BB962C8B-B14F-4D97-AF65-F5344CB8AC3E}">
        <p14:creationId xmlns:p14="http://schemas.microsoft.com/office/powerpoint/2010/main" val="33280999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96226714-3904-784E-B35F-F33F02F7146F}" type="datetime1">
              <a:rPr lang="en-US"/>
              <a:pPr>
                <a:defRPr/>
              </a:pPr>
              <a:t>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D8FA254A-435E-CC41-9B17-910BC59E6BAD}" type="slidenum">
              <a:rPr lang="en-US"/>
              <a:pPr>
                <a:defRPr/>
              </a:pPr>
              <a:t>‹#›</a:t>
            </a:fld>
            <a:endParaRPr lang="en-US"/>
          </a:p>
        </p:txBody>
      </p:sp>
    </p:spTree>
    <p:extLst>
      <p:ext uri="{BB962C8B-B14F-4D97-AF65-F5344CB8AC3E}">
        <p14:creationId xmlns:p14="http://schemas.microsoft.com/office/powerpoint/2010/main" val="63763571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5763B0-B869-4E0D-B516-4E57DFB8D66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297018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12</a:t>
            </a:fld>
            <a:endParaRPr lang="en-US"/>
          </a:p>
        </p:txBody>
      </p:sp>
    </p:spTree>
    <p:extLst>
      <p:ext uri="{BB962C8B-B14F-4D97-AF65-F5344CB8AC3E}">
        <p14:creationId xmlns:p14="http://schemas.microsoft.com/office/powerpoint/2010/main" val="24423471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13</a:t>
            </a:fld>
            <a:endParaRPr lang="en-US"/>
          </a:p>
        </p:txBody>
      </p:sp>
    </p:spTree>
    <p:extLst>
      <p:ext uri="{BB962C8B-B14F-4D97-AF65-F5344CB8AC3E}">
        <p14:creationId xmlns:p14="http://schemas.microsoft.com/office/powerpoint/2010/main" val="3733562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14</a:t>
            </a:fld>
            <a:endParaRPr lang="en-US"/>
          </a:p>
        </p:txBody>
      </p:sp>
    </p:spTree>
    <p:extLst>
      <p:ext uri="{BB962C8B-B14F-4D97-AF65-F5344CB8AC3E}">
        <p14:creationId xmlns:p14="http://schemas.microsoft.com/office/powerpoint/2010/main" val="1602020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15</a:t>
            </a:fld>
            <a:endParaRPr lang="en-US"/>
          </a:p>
        </p:txBody>
      </p:sp>
    </p:spTree>
    <p:extLst>
      <p:ext uri="{BB962C8B-B14F-4D97-AF65-F5344CB8AC3E}">
        <p14:creationId xmlns:p14="http://schemas.microsoft.com/office/powerpoint/2010/main" val="4182468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16</a:t>
            </a:fld>
            <a:endParaRPr lang="en-US"/>
          </a:p>
        </p:txBody>
      </p:sp>
    </p:spTree>
    <p:extLst>
      <p:ext uri="{BB962C8B-B14F-4D97-AF65-F5344CB8AC3E}">
        <p14:creationId xmlns:p14="http://schemas.microsoft.com/office/powerpoint/2010/main" val="22520466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17</a:t>
            </a:fld>
            <a:endParaRPr lang="en-US"/>
          </a:p>
        </p:txBody>
      </p:sp>
    </p:spTree>
    <p:extLst>
      <p:ext uri="{BB962C8B-B14F-4D97-AF65-F5344CB8AC3E}">
        <p14:creationId xmlns:p14="http://schemas.microsoft.com/office/powerpoint/2010/main" val="650035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18</a:t>
            </a:fld>
            <a:endParaRPr lang="en-US"/>
          </a:p>
        </p:txBody>
      </p:sp>
    </p:spTree>
    <p:extLst>
      <p:ext uri="{BB962C8B-B14F-4D97-AF65-F5344CB8AC3E}">
        <p14:creationId xmlns:p14="http://schemas.microsoft.com/office/powerpoint/2010/main" val="1382043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19</a:t>
            </a:fld>
            <a:endParaRPr lang="en-US"/>
          </a:p>
        </p:txBody>
      </p:sp>
    </p:spTree>
    <p:extLst>
      <p:ext uri="{BB962C8B-B14F-4D97-AF65-F5344CB8AC3E}">
        <p14:creationId xmlns:p14="http://schemas.microsoft.com/office/powerpoint/2010/main" val="1382043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20</a:t>
            </a:fld>
            <a:endParaRPr lang="en-US"/>
          </a:p>
        </p:txBody>
      </p:sp>
    </p:spTree>
    <p:extLst>
      <p:ext uri="{BB962C8B-B14F-4D97-AF65-F5344CB8AC3E}">
        <p14:creationId xmlns:p14="http://schemas.microsoft.com/office/powerpoint/2010/main" val="1382043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21</a:t>
            </a:fld>
            <a:endParaRPr lang="en-US"/>
          </a:p>
        </p:txBody>
      </p:sp>
    </p:spTree>
    <p:extLst>
      <p:ext uri="{BB962C8B-B14F-4D97-AF65-F5344CB8AC3E}">
        <p14:creationId xmlns:p14="http://schemas.microsoft.com/office/powerpoint/2010/main" val="3739510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4</a:t>
            </a:fld>
            <a:endParaRPr lang="en-US"/>
          </a:p>
        </p:txBody>
      </p:sp>
    </p:spTree>
    <p:extLst>
      <p:ext uri="{BB962C8B-B14F-4D97-AF65-F5344CB8AC3E}">
        <p14:creationId xmlns:p14="http://schemas.microsoft.com/office/powerpoint/2010/main" val="2084092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22</a:t>
            </a:fld>
            <a:endParaRPr lang="en-US"/>
          </a:p>
        </p:txBody>
      </p:sp>
    </p:spTree>
    <p:extLst>
      <p:ext uri="{BB962C8B-B14F-4D97-AF65-F5344CB8AC3E}">
        <p14:creationId xmlns:p14="http://schemas.microsoft.com/office/powerpoint/2010/main" val="3499080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23</a:t>
            </a:fld>
            <a:endParaRPr lang="en-US"/>
          </a:p>
        </p:txBody>
      </p:sp>
    </p:spTree>
    <p:extLst>
      <p:ext uri="{BB962C8B-B14F-4D97-AF65-F5344CB8AC3E}">
        <p14:creationId xmlns:p14="http://schemas.microsoft.com/office/powerpoint/2010/main" val="11622980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24</a:t>
            </a:fld>
            <a:endParaRPr lang="en-US"/>
          </a:p>
        </p:txBody>
      </p:sp>
    </p:spTree>
    <p:extLst>
      <p:ext uri="{BB962C8B-B14F-4D97-AF65-F5344CB8AC3E}">
        <p14:creationId xmlns:p14="http://schemas.microsoft.com/office/powerpoint/2010/main" val="2487487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25</a:t>
            </a:fld>
            <a:endParaRPr lang="en-US"/>
          </a:p>
        </p:txBody>
      </p:sp>
    </p:spTree>
    <p:extLst>
      <p:ext uri="{BB962C8B-B14F-4D97-AF65-F5344CB8AC3E}">
        <p14:creationId xmlns:p14="http://schemas.microsoft.com/office/powerpoint/2010/main" val="972124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26</a:t>
            </a:fld>
            <a:endParaRPr lang="en-US"/>
          </a:p>
        </p:txBody>
      </p:sp>
    </p:spTree>
    <p:extLst>
      <p:ext uri="{BB962C8B-B14F-4D97-AF65-F5344CB8AC3E}">
        <p14:creationId xmlns:p14="http://schemas.microsoft.com/office/powerpoint/2010/main" val="14705900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27</a:t>
            </a:fld>
            <a:endParaRPr lang="en-US"/>
          </a:p>
        </p:txBody>
      </p:sp>
    </p:spTree>
    <p:extLst>
      <p:ext uri="{BB962C8B-B14F-4D97-AF65-F5344CB8AC3E}">
        <p14:creationId xmlns:p14="http://schemas.microsoft.com/office/powerpoint/2010/main" val="1309786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28</a:t>
            </a:fld>
            <a:endParaRPr lang="en-US"/>
          </a:p>
        </p:txBody>
      </p:sp>
    </p:spTree>
    <p:extLst>
      <p:ext uri="{BB962C8B-B14F-4D97-AF65-F5344CB8AC3E}">
        <p14:creationId xmlns:p14="http://schemas.microsoft.com/office/powerpoint/2010/main" val="2877231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29</a:t>
            </a:fld>
            <a:endParaRPr lang="en-US"/>
          </a:p>
        </p:txBody>
      </p:sp>
    </p:spTree>
    <p:extLst>
      <p:ext uri="{BB962C8B-B14F-4D97-AF65-F5344CB8AC3E}">
        <p14:creationId xmlns:p14="http://schemas.microsoft.com/office/powerpoint/2010/main" val="2889344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30</a:t>
            </a:fld>
            <a:endParaRPr lang="en-US"/>
          </a:p>
        </p:txBody>
      </p:sp>
    </p:spTree>
    <p:extLst>
      <p:ext uri="{BB962C8B-B14F-4D97-AF65-F5344CB8AC3E}">
        <p14:creationId xmlns:p14="http://schemas.microsoft.com/office/powerpoint/2010/main" val="3471504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31</a:t>
            </a:fld>
            <a:endParaRPr lang="en-US"/>
          </a:p>
        </p:txBody>
      </p:sp>
    </p:spTree>
    <p:extLst>
      <p:ext uri="{BB962C8B-B14F-4D97-AF65-F5344CB8AC3E}">
        <p14:creationId xmlns:p14="http://schemas.microsoft.com/office/powerpoint/2010/main" val="66321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5</a:t>
            </a:fld>
            <a:endParaRPr lang="en-US"/>
          </a:p>
        </p:txBody>
      </p:sp>
    </p:spTree>
    <p:extLst>
      <p:ext uri="{BB962C8B-B14F-4D97-AF65-F5344CB8AC3E}">
        <p14:creationId xmlns:p14="http://schemas.microsoft.com/office/powerpoint/2010/main" val="1934272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6</a:t>
            </a:fld>
            <a:endParaRPr lang="en-US"/>
          </a:p>
        </p:txBody>
      </p:sp>
    </p:spTree>
    <p:extLst>
      <p:ext uri="{BB962C8B-B14F-4D97-AF65-F5344CB8AC3E}">
        <p14:creationId xmlns:p14="http://schemas.microsoft.com/office/powerpoint/2010/main" val="29099898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7</a:t>
            </a:fld>
            <a:endParaRPr lang="en-US"/>
          </a:p>
        </p:txBody>
      </p:sp>
    </p:spTree>
    <p:extLst>
      <p:ext uri="{BB962C8B-B14F-4D97-AF65-F5344CB8AC3E}">
        <p14:creationId xmlns:p14="http://schemas.microsoft.com/office/powerpoint/2010/main" val="821755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8</a:t>
            </a:fld>
            <a:endParaRPr lang="en-US"/>
          </a:p>
        </p:txBody>
      </p:sp>
    </p:spTree>
    <p:extLst>
      <p:ext uri="{BB962C8B-B14F-4D97-AF65-F5344CB8AC3E}">
        <p14:creationId xmlns:p14="http://schemas.microsoft.com/office/powerpoint/2010/main" val="319076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9</a:t>
            </a:fld>
            <a:endParaRPr lang="en-US"/>
          </a:p>
        </p:txBody>
      </p:sp>
    </p:spTree>
    <p:extLst>
      <p:ext uri="{BB962C8B-B14F-4D97-AF65-F5344CB8AC3E}">
        <p14:creationId xmlns:p14="http://schemas.microsoft.com/office/powerpoint/2010/main" val="10451004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10</a:t>
            </a:fld>
            <a:endParaRPr lang="en-US"/>
          </a:p>
        </p:txBody>
      </p:sp>
    </p:spTree>
    <p:extLst>
      <p:ext uri="{BB962C8B-B14F-4D97-AF65-F5344CB8AC3E}">
        <p14:creationId xmlns:p14="http://schemas.microsoft.com/office/powerpoint/2010/main" val="37040285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8FA254A-435E-CC41-9B17-910BC59E6BAD}" type="slidenum">
              <a:rPr lang="en-US" smtClean="0"/>
              <a:pPr>
                <a:defRPr/>
              </a:pPr>
              <a:t>11</a:t>
            </a:fld>
            <a:endParaRPr lang="en-US"/>
          </a:p>
        </p:txBody>
      </p:sp>
    </p:spTree>
    <p:extLst>
      <p:ext uri="{BB962C8B-B14F-4D97-AF65-F5344CB8AC3E}">
        <p14:creationId xmlns:p14="http://schemas.microsoft.com/office/powerpoint/2010/main" val="3714086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74287"/>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8991600" y="3175"/>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55574" y="6391275"/>
            <a:ext cx="8836026" cy="314325"/>
          </a:xfrm>
          <a:prstGeom prst="rect">
            <a:avLst/>
          </a:prstGeom>
          <a:solidFill>
            <a:srgbClr val="6E6259"/>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rgbClr val="6E6259"/>
            </a:solidFill>
            <a:prstDash val="sysDash"/>
            <a:round/>
            <a:headEnd type="none" w="med" len="med"/>
            <a:tailEnd type="none" w="med" len="med"/>
          </a:ln>
          <a:effectLst/>
        </p:spPr>
        <p:txBody>
          <a:bodyPr wrap="none" anchor="ctr"/>
          <a:lstStyle/>
          <a:p>
            <a:pPr>
              <a:defRPr/>
            </a:pPr>
            <a:endParaRPr lang="en-US"/>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rgbClr val="6E6259"/>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bg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8" name="Title 7"/>
          <p:cNvSpPr>
            <a:spLocks noGrp="1"/>
          </p:cNvSpPr>
          <p:nvPr>
            <p:ph type="ctrTitle"/>
          </p:nvPr>
        </p:nvSpPr>
        <p:spPr>
          <a:xfrm>
            <a:off x="685800" y="381000"/>
            <a:ext cx="7772400" cy="1752600"/>
          </a:xfrm>
        </p:spPr>
        <p:txBody>
          <a:bodyPr/>
          <a:lstStyle>
            <a:lvl1pPr>
              <a:defRPr sz="4200">
                <a:solidFill>
                  <a:srgbClr val="174287"/>
                </a:solidFill>
              </a:defRPr>
            </a:lvl1pPr>
          </a:lstStyle>
          <a:p>
            <a:r>
              <a:rPr lang="en-US" smtClean="0"/>
              <a:t>Click to edit Master title style</a:t>
            </a:r>
            <a:endParaRPr lang="en-US" dirty="0"/>
          </a:p>
        </p:txBody>
      </p:sp>
      <p:sp>
        <p:nvSpPr>
          <p:cNvPr id="15" name="Date Placeholder 27"/>
          <p:cNvSpPr>
            <a:spLocks noGrp="1"/>
          </p:cNvSpPr>
          <p:nvPr>
            <p:ph type="dt" sz="half" idx="10"/>
          </p:nvPr>
        </p:nvSpPr>
        <p:spPr>
          <a:xfrm>
            <a:off x="301625" y="6428810"/>
            <a:ext cx="3044825" cy="365125"/>
          </a:xfrm>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fld id="{34598AC7-ACC7-0041-B570-A13DB56FFCB8}" type="datetime1">
              <a:rPr lang="en-US" smtClean="0"/>
              <a:pPr>
                <a:defRPr/>
              </a:pPr>
              <a:t>1/7/2017</a:t>
            </a:fld>
            <a:endParaRPr lang="en-US"/>
          </a:p>
        </p:txBody>
      </p:sp>
      <p:pic>
        <p:nvPicPr>
          <p:cNvPr id="2050" name="Picture 2" descr="I:\Programs\Dollars for Scholars\Chapter Resource Center\ICONS\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935" y="2156460"/>
            <a:ext cx="525780" cy="525780"/>
          </a:xfrm>
          <a:prstGeom prst="ellipse">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rgbClr val="174287">
            <a:alpha val="2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fld id="{8D73A2FB-C49C-1D42-AEEB-22A76576021C}" type="datetime1">
              <a:rPr lang="en-US" smtClean="0"/>
              <a:pPr>
                <a:defRPr/>
              </a:pPr>
              <a:t>1/7/2017</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rgbClr val="174287"/>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auto">
          <a:xfrm>
            <a:off x="152400" y="6391275"/>
            <a:ext cx="8826500" cy="309563"/>
          </a:xfrm>
          <a:prstGeom prst="rect">
            <a:avLst/>
          </a:prstGeom>
          <a:solidFill>
            <a:srgbClr val="6E6259"/>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lang="en-US" smtClean="0"/>
              <a:t>Click to edit Master title style</a:t>
            </a:r>
            <a:endParaRPr lang="en-US" dirty="0"/>
          </a:p>
        </p:txBody>
      </p:sp>
      <p:sp>
        <p:nvSpPr>
          <p:cNvPr id="13" name="Slide Number Placeholder 5"/>
          <p:cNvSpPr>
            <a:spLocks noGrp="1"/>
          </p:cNvSpPr>
          <p:nvPr>
            <p:ph type="sldNum" sz="quarter" idx="10"/>
          </p:nvPr>
        </p:nvSpPr>
        <p:spPr>
          <a:xfrm>
            <a:off x="6915150" y="3009900"/>
            <a:ext cx="457200" cy="441325"/>
          </a:xfrm>
          <a:prstGeom prst="rect">
            <a:avLst/>
          </a:prstGeom>
        </p:spPr>
        <p:txBody>
          <a:bodyPr/>
          <a:lstStyle>
            <a:lvl1pPr>
              <a:defRPr/>
            </a:lvl1pPr>
          </a:lstStyle>
          <a:p>
            <a:pPr>
              <a:defRPr/>
            </a:pPr>
            <a:fld id="{638BC326-590C-F141-A4D3-F17D9C0DFFC7}" type="slidenum">
              <a:rPr lang="en-US" smtClean="0"/>
              <a:pPr>
                <a:defRPr/>
              </a:pPr>
              <a:t>‹#›</a:t>
            </a:fld>
            <a:endParaRPr lang="en-US"/>
          </a:p>
        </p:txBody>
      </p:sp>
      <p:sp>
        <p:nvSpPr>
          <p:cNvPr id="16" name="Date Placeholder 27"/>
          <p:cNvSpPr>
            <a:spLocks noGrp="1"/>
          </p:cNvSpPr>
          <p:nvPr>
            <p:ph type="dt" sz="half" idx="11"/>
          </p:nvPr>
        </p:nvSpPr>
        <p:spPr>
          <a:xfrm>
            <a:off x="301625" y="6405563"/>
            <a:ext cx="3044825" cy="365125"/>
          </a:xfrm>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fld id="{87B6DCE5-A224-664C-8A48-FABD951FF944}" type="datetime1">
              <a:rPr lang="en-US" smtClean="0"/>
              <a:pPr>
                <a:defRPr/>
              </a:pPr>
              <a:t>1/7/2017</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bg>
      <p:bgPr>
        <a:solidFill>
          <a:srgbClr val="174287"/>
        </a:solidFill>
        <a:effectLst/>
      </p:bgPr>
    </p:bg>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lvl1pPr>
              <a:defRPr>
                <a:solidFill>
                  <a:srgbClr val="174287"/>
                </a:solidFill>
                <a:latin typeface="HelveticaNeueLT Std" pitchFamily="34" charset="0"/>
              </a:defRPr>
            </a:lvl1pPr>
          </a:lstStyle>
          <a:p>
            <a:r>
              <a:rPr lang="en-US" smtClean="0"/>
              <a:t>Click to edit Master title style</a:t>
            </a:r>
            <a:endParaRPr lang="en-US" dirty="0"/>
          </a:p>
        </p:txBody>
      </p:sp>
      <p:sp>
        <p:nvSpPr>
          <p:cNvPr id="16" name="Date Placeholder 27"/>
          <p:cNvSpPr>
            <a:spLocks noGrp="1"/>
          </p:cNvSpPr>
          <p:nvPr>
            <p:ph type="dt" sz="half" idx="10"/>
          </p:nvPr>
        </p:nvSpPr>
        <p:spPr>
          <a:xfrm>
            <a:off x="301625" y="6428810"/>
            <a:ext cx="3044825" cy="365125"/>
          </a:xfrm>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fld id="{BA000086-6A36-F949-B984-E43D23A95F22}" type="datetime1">
              <a:rPr lang="en-US" smtClean="0"/>
              <a:pPr>
                <a:defRPr/>
              </a:pPr>
              <a:t>1/7/2017</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Slide">
    <p:bg>
      <p:bgPr>
        <a:solidFill>
          <a:srgbClr val="174287">
            <a:alpha val="25000"/>
          </a:srgbClr>
        </a:solidFill>
        <a:effectLst/>
      </p:bgPr>
    </p:bg>
    <p:spTree>
      <p:nvGrpSpPr>
        <p:cNvPr id="1" name=""/>
        <p:cNvGrpSpPr/>
        <p:nvPr/>
      </p:nvGrpSpPr>
      <p:grpSpPr>
        <a:xfrm>
          <a:off x="0" y="0"/>
          <a:ext cx="0" cy="0"/>
          <a:chOff x="0" y="0"/>
          <a:chExt cx="0" cy="0"/>
        </a:xfrm>
      </p:grpSpPr>
      <p:sp>
        <p:nvSpPr>
          <p:cNvPr id="2" name="Date Placeholder 27"/>
          <p:cNvSpPr>
            <a:spLocks noGrp="1"/>
          </p:cNvSpPr>
          <p:nvPr>
            <p:ph type="dt" sz="half" idx="10"/>
          </p:nvPr>
        </p:nvSpPr>
        <p:spPr>
          <a:xfrm>
            <a:off x="301625" y="6405563"/>
            <a:ext cx="3044825" cy="365125"/>
          </a:xfrm>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r>
              <a:rPr lang="en-US" dirty="0" smtClean="0"/>
              <a:t>Updated </a:t>
            </a:r>
            <a:fld id="{BA000086-6A36-F949-B984-E43D23A95F22}" type="datetime1">
              <a:rPr lang="en-US" smtClean="0"/>
              <a:pPr>
                <a:defRPr/>
              </a:pPr>
              <a:t>1/7/2017</a:t>
            </a:fld>
            <a:endParaRPr lang="en-US" dirty="0" smtClean="0"/>
          </a:p>
          <a:p>
            <a:pPr>
              <a:defRPr/>
            </a:pPr>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Section Header">
    <p:bg>
      <p:bgPr>
        <a:solidFill>
          <a:srgbClr val="174287"/>
        </a:solidFill>
        <a:effectLst/>
      </p:bgPr>
    </p:bg>
    <p:spTree>
      <p:nvGrpSpPr>
        <p:cNvPr id="1" name=""/>
        <p:cNvGrpSpPr/>
        <p:nvPr/>
      </p:nvGrpSpPr>
      <p:grpSpPr>
        <a:xfrm>
          <a:off x="0" y="0"/>
          <a:ext cx="0" cy="0"/>
          <a:chOff x="0" y="0"/>
          <a:chExt cx="0" cy="0"/>
        </a:xfrm>
      </p:grpSpPr>
      <p:sp>
        <p:nvSpPr>
          <p:cNvPr id="2" name="Date Placeholder 13"/>
          <p:cNvSpPr>
            <a:spLocks noGrp="1"/>
          </p:cNvSpPr>
          <p:nvPr>
            <p:ph type="dt" sz="half" idx="2"/>
          </p:nvPr>
        </p:nvSpPr>
        <p:spPr>
          <a:xfrm>
            <a:off x="301625" y="6421438"/>
            <a:ext cx="3044825" cy="365125"/>
          </a:xfrm>
          <a:prstGeom prst="rect">
            <a:avLst/>
          </a:prstGeom>
        </p:spPr>
        <p:txBody>
          <a:bodyPr vert="horz"/>
          <a:lstStyle>
            <a:lvl1pPr algn="l" eaLnBrk="1" latinLnBrk="0" hangingPunct="1">
              <a:defRPr kumimoji="0" sz="1000" smtClean="0">
                <a:solidFill>
                  <a:srgbClr val="FFFFFF"/>
                </a:solidFill>
                <a:latin typeface="Calibri" panose="020F0502020204030204" pitchFamily="34" charset="0"/>
              </a:defRPr>
            </a:lvl1pPr>
          </a:lstStyle>
          <a:p>
            <a:pPr>
              <a:defRPr/>
            </a:pPr>
            <a:r>
              <a:rPr lang="en-US" dirty="0" smtClean="0"/>
              <a:t>Updated </a:t>
            </a:r>
            <a:fld id="{BA000086-6A36-F949-B984-E43D23A95F22}" type="datetime1">
              <a:rPr lang="en-US" smtClean="0"/>
              <a:pPr>
                <a:defRPr/>
              </a:pPr>
              <a:t>1/7/2017</a:t>
            </a:fld>
            <a:endParaRPr lang="en-US" dirty="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Two Content">
    <p:bg>
      <p:bgPr>
        <a:solidFill>
          <a:srgbClr val="174287">
            <a:alpha val="25000"/>
          </a:srgbClr>
        </a:soli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174287">
            <a:alpha val="2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74287"/>
                </a:solidFill>
              </a:defRPr>
            </a:lvl1pPr>
          </a:lstStyle>
          <a:p>
            <a:r>
              <a:rPr lang="en-US" smtClean="0"/>
              <a:t>Click to edit Master title style</a:t>
            </a:r>
            <a:endParaRPr lang="en-US" dirty="0"/>
          </a:p>
        </p:txBody>
      </p:sp>
      <p:sp>
        <p:nvSpPr>
          <p:cNvPr id="8" name="Content Placeholder 7"/>
          <p:cNvSpPr>
            <a:spLocks noGrp="1"/>
          </p:cNvSpPr>
          <p:nvPr>
            <p:ph sz="quarter" idx="1"/>
          </p:nvPr>
        </p:nvSpPr>
        <p:spPr>
          <a:xfrm>
            <a:off x="301752" y="1527048"/>
            <a:ext cx="8503920" cy="457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smtClean="0"/>
            </a:lvl1pPr>
          </a:lstStyle>
          <a:p>
            <a:pPr>
              <a:defRPr/>
            </a:pPr>
            <a:fld id="{7CF0CBE7-1DDC-9E45-ADEC-072BAD565155}" type="datetime1">
              <a:rPr lang="en-US" smtClean="0"/>
              <a:pPr>
                <a:defRPr/>
              </a:pPr>
              <a:t>1/7/2017</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4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5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6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152400" y="2286000"/>
            <a:ext cx="8832850" cy="304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5" y="142875"/>
            <a:ext cx="8832850" cy="2139950"/>
          </a:xfrm>
          <a:prstGeom prst="rect">
            <a:avLst/>
          </a:prstGeom>
          <a:solidFill>
            <a:srgbClr val="174287"/>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auto">
          <a:xfrm>
            <a:off x="155574" y="6391275"/>
            <a:ext cx="8836026" cy="314325"/>
          </a:xfrm>
          <a:prstGeom prst="rect">
            <a:avLst/>
          </a:prstGeom>
          <a:solidFill>
            <a:srgbClr val="6E6259"/>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rgbClr val="6E6259"/>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rgbClr val="6E6259"/>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rgbClr val="174287"/>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dirty="0"/>
          </a:p>
        </p:txBody>
      </p:sp>
      <p:sp>
        <p:nvSpPr>
          <p:cNvPr id="16" name="Date Placeholder 3"/>
          <p:cNvSpPr>
            <a:spLocks noGrp="1"/>
          </p:cNvSpPr>
          <p:nvPr>
            <p:ph type="dt" sz="half" idx="11"/>
          </p:nvPr>
        </p:nvSpPr>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fld id="{100D79C3-F096-A045-970B-B081DF0BC071}" type="datetime1">
              <a:rPr lang="en-US" smtClean="0"/>
              <a:pPr>
                <a:defRPr/>
              </a:pPr>
              <a:t>1/7/2017</a:t>
            </a:fld>
            <a:endParaRPr lang="en-US"/>
          </a:p>
        </p:txBody>
      </p:sp>
      <p:pic>
        <p:nvPicPr>
          <p:cNvPr id="18" name="Picture 2" descr="I:\Programs\Dollars for Scholars\Chapter Resource Center\ICONS\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9110" y="2167890"/>
            <a:ext cx="525780" cy="525780"/>
          </a:xfrm>
          <a:prstGeom prst="ellipse">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7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8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9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0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1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2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bg>
      <p:bgPr>
        <a:gradFill rotWithShape="1">
          <a:gsLst>
            <a:gs pos="10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pPr>
              <a:defRPr/>
            </a:pPr>
            <a:fld id="{C8E562C9-022B-294A-BF7B-BE8B5D3A563F}" type="datetime1">
              <a:rPr lang="en-US"/>
              <a:pPr>
                <a:defRPr/>
              </a:pPr>
              <a:t>1/7/2017</a:t>
            </a:fld>
            <a:endParaRPr lang="en-US"/>
          </a:p>
        </p:txBody>
      </p:sp>
      <p:sp>
        <p:nvSpPr>
          <p:cNvPr id="3" name="Footer Placeholder 4"/>
          <p:cNvSpPr>
            <a:spLocks noGrp="1"/>
          </p:cNvSpPr>
          <p:nvPr>
            <p:ph type="ftr" sz="quarter" idx="11"/>
          </p:nvPr>
        </p:nvSpPr>
        <p:spPr>
          <a:xfrm>
            <a:off x="304800" y="6410325"/>
            <a:ext cx="3581400" cy="366713"/>
          </a:xfrm>
          <a:prstGeom prst="rect">
            <a:avLst/>
          </a:prstGeom>
        </p:spPr>
        <p:txBody>
          <a:bodyPr/>
          <a:lstStyle>
            <a:lvl1pPr>
              <a:defRPr smtClean="0"/>
            </a:lvl1pPr>
          </a:lstStyle>
          <a:p>
            <a:pPr>
              <a:defRPr/>
            </a:pPr>
            <a:r>
              <a:rPr lang="en-US"/>
              <a:t>© Scholarship America. March 2012.</a:t>
            </a:r>
          </a:p>
        </p:txBody>
      </p:sp>
      <p:sp>
        <p:nvSpPr>
          <p:cNvPr id="4" name="Slide Number Placeholder 5"/>
          <p:cNvSpPr>
            <a:spLocks noGrp="1"/>
          </p:cNvSpPr>
          <p:nvPr>
            <p:ph type="sldNum" sz="quarter" idx="12"/>
          </p:nvPr>
        </p:nvSpPr>
        <p:spPr>
          <a:xfrm>
            <a:off x="4343400" y="1039813"/>
            <a:ext cx="457200" cy="441325"/>
          </a:xfrm>
          <a:prstGeom prst="rect">
            <a:avLst/>
          </a:prstGeom>
        </p:spPr>
        <p:txBody>
          <a:bodyPr/>
          <a:lstStyle>
            <a:lvl1pPr>
              <a:defRPr/>
            </a:lvl1pPr>
          </a:lstStyle>
          <a:p>
            <a:pPr>
              <a:defRPr/>
            </a:pPr>
            <a:fld id="{7F2107AD-2225-574A-AC37-958E82BC11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Title Slide">
    <p:bg>
      <p:bgPr>
        <a:gradFill rotWithShape="1">
          <a:gsLst>
            <a:gs pos="35000">
              <a:schemeClr val="bg1">
                <a:tint val="80000"/>
                <a:satMod val="300000"/>
              </a:schemeClr>
            </a:gs>
            <a:gs pos="100000">
              <a:schemeClr val="bg1">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Section Header">
    <p:bg>
      <p:bgRef idx="1003">
        <a:schemeClr val="bg2"/>
      </p:bgRef>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rgbClr val="174287">
            <a:alpha val="20000"/>
          </a:srgbClr>
        </a:solidFill>
        <a:effectLst/>
      </p:bgPr>
    </p:bg>
    <p:spTree>
      <p:nvGrpSpPr>
        <p:cNvPr id="1" name=""/>
        <p:cNvGrpSpPr/>
        <p:nvPr/>
      </p:nvGrpSpPr>
      <p:grpSpPr>
        <a:xfrm>
          <a:off x="0" y="0"/>
          <a:ext cx="0" cy="0"/>
          <a:chOff x="0" y="0"/>
          <a:chExt cx="0" cy="0"/>
        </a:xfrm>
      </p:grpSpPr>
      <p:sp>
        <p:nvSpPr>
          <p:cNvPr id="5" name="Straight Connector 4"/>
          <p:cNvSpPr>
            <a:spLocks noChangeShapeType="1"/>
          </p:cNvSpPr>
          <p:nvPr/>
        </p:nvSpPr>
        <p:spPr bwMode="auto">
          <a:xfrm flipV="1">
            <a:off x="4562475" y="1576388"/>
            <a:ext cx="9525" cy="4818062"/>
          </a:xfrm>
          <a:prstGeom prst="line">
            <a:avLst/>
          </a:prstGeom>
          <a:noFill/>
          <a:ln w="9525" cap="flat" cmpd="sng" algn="ctr">
            <a:solidFill>
              <a:srgbClr val="6E6259"/>
            </a:solidFill>
            <a:prstDash val="sysDash"/>
            <a:round/>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27"/>
          <p:cNvSpPr>
            <a:spLocks noGrp="1"/>
          </p:cNvSpPr>
          <p:nvPr>
            <p:ph type="dt" sz="half" idx="10"/>
          </p:nvPr>
        </p:nvSpPr>
        <p:spPr>
          <a:xfrm>
            <a:off x="301625" y="6405563"/>
            <a:ext cx="3044825" cy="365125"/>
          </a:xfrm>
        </p:spPr>
        <p:txBody>
          <a:bodyPr/>
          <a:lstStyle>
            <a:lvl1pPr>
              <a:defRPr smtClean="0"/>
            </a:lvl1pPr>
          </a:lstStyle>
          <a:p>
            <a:pPr>
              <a:defRPr/>
            </a:pPr>
            <a:fld id="{DA22A5C0-CEDB-784A-A273-07A25820BBE0}" type="datetime1">
              <a:rPr lang="en-US" smtClean="0"/>
              <a:pPr>
                <a:defRPr/>
              </a:pPr>
              <a:t>1/7/2017</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2_Two Content">
    <p:bg>
      <p:bgPr>
        <a:gradFill flip="none" rotWithShape="1">
          <a:gsLst>
            <a:gs pos="97000">
              <a:schemeClr val="accent1"/>
            </a:gs>
            <a:gs pos="0">
              <a:srgbClr val="FFFFFF"/>
            </a:gs>
          </a:gsLst>
          <a:path path="circle">
            <a:fillToRect l="50000" t="50000" r="50000" b="50000"/>
          </a:path>
          <a:tileRect/>
        </a:gradFill>
        <a:effectLst/>
      </p:bgPr>
    </p:bg>
    <p:spTree>
      <p:nvGrpSpPr>
        <p:cNvPr id="1" name=""/>
        <p:cNvGrpSpPr/>
        <p:nvPr/>
      </p:nvGrpSpPr>
      <p:grpSpPr>
        <a:xfrm>
          <a:off x="0" y="0"/>
          <a:ext cx="0" cy="0"/>
          <a:chOff x="0" y="0"/>
          <a:chExt cx="0" cy="0"/>
        </a:xfrm>
      </p:grpSpPr>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EB911-44BC-4F3A-AA6D-810C38165B90}"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279317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53398-9BDF-45E3-818B-E7B6026B0E3D}"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52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0BCA4-9E8F-4DB2-8605-845085B5BE56}"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3005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683AA-F981-4B34-B73E-C555D31ED1A4}"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5604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37FAB-CA29-4947-8E8A-A4E4C672AFEF}" type="datetime1">
              <a:rPr lang="en-US" smtClean="0">
                <a:solidFill>
                  <a:prstClr val="black">
                    <a:tint val="75000"/>
                  </a:prstClr>
                </a:solidFill>
              </a:rPr>
              <a:pPr/>
              <a:t>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5264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4CFB0-B62B-43F2-A9AA-5E86F55FF8C9}" type="datetime1">
              <a:rPr lang="en-US" smtClean="0">
                <a:solidFill>
                  <a:prstClr val="black">
                    <a:tint val="75000"/>
                  </a:prstClr>
                </a:solidFill>
              </a:rPr>
              <a:pPr/>
              <a:t>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4214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75718-0DBE-4484-8EA7-98EAC2EC316B}" type="datetime1">
              <a:rPr lang="en-US" smtClean="0">
                <a:solidFill>
                  <a:prstClr val="black">
                    <a:tint val="75000"/>
                  </a:prstClr>
                </a:solidFill>
              </a:rPr>
              <a:pPr/>
              <a:t>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8391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5438-0261-4141-9FD1-64D882404D98}"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42855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08873-66FA-4FF1-A551-0497F4546814}"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79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rgbClr val="174287">
            <a:alpha val="20000"/>
          </a:srgbClr>
        </a:soli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flipV="1">
            <a:off x="4572000" y="2200275"/>
            <a:ext cx="0" cy="4187825"/>
          </a:xfrm>
          <a:prstGeom prst="line">
            <a:avLst/>
          </a:prstGeom>
          <a:noFill/>
          <a:ln w="9525" cap="flat" cmpd="sng" algn="ctr">
            <a:solidFill>
              <a:schemeClr val="tx2"/>
            </a:solidFill>
            <a:prstDash val="sysDash"/>
            <a:round/>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2" name="Rectangle 11"/>
          <p:cNvSpPr/>
          <p:nvPr/>
        </p:nvSpPr>
        <p:spPr>
          <a:xfrm>
            <a:off x="152400" y="1371600"/>
            <a:ext cx="8832850" cy="914400"/>
          </a:xfrm>
          <a:prstGeom prst="rect">
            <a:avLst/>
          </a:prstGeom>
          <a:solidFill>
            <a:srgbClr val="174287"/>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p:cNvSpPr>
            <a:spLocks noChangeArrowheads="1"/>
          </p:cNvSpPr>
          <p:nvPr/>
        </p:nvSpPr>
        <p:spPr bwMode="auto">
          <a:xfrm>
            <a:off x="155574" y="6391274"/>
            <a:ext cx="8823325" cy="314325"/>
          </a:xfrm>
          <a:prstGeom prst="rect">
            <a:avLst/>
          </a:prstGeom>
          <a:solidFill>
            <a:srgbClr val="6E6259"/>
          </a:solidFill>
          <a:ln w="9525" cap="flat" cmpd="sng" algn="ctr">
            <a:noFill/>
            <a:prstDash val="solid"/>
            <a:miter lim="800000"/>
            <a:headEnd type="none" w="med" len="med"/>
            <a:tailEnd type="none" w="med" len="med"/>
          </a:ln>
          <a:effectLst/>
        </p:spPr>
        <p:txBody>
          <a:bodyPr wrap="none" anchor="ctr"/>
          <a:lstStyle/>
          <a:p>
            <a:pPr>
              <a:defRPr/>
            </a:pPr>
            <a:endParaRPr lang="en-US">
              <a:solidFill>
                <a:srgbClr val="174287"/>
              </a:solidFill>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rgbClr val="6E6259"/>
            </a:solidFill>
            <a:prstDash val="solid"/>
            <a:miter lim="800000"/>
            <a:headEnd type="none" w="med" len="med"/>
            <a:tailEnd type="none" w="med" len="med"/>
          </a:ln>
          <a:effectLst/>
        </p:spPr>
        <p:txBody>
          <a:bodyPr wrap="none" anchor="ctr"/>
          <a:lstStyle/>
          <a:p>
            <a:pPr>
              <a:defRPr/>
            </a:pPr>
            <a:endParaRPr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latin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atin typeface="Calibri" panose="020F0502020204030204" pitchFamily="34" charset="0"/>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3" name="Title 22"/>
          <p:cNvSpPr>
            <a:spLocks noGrp="1"/>
          </p:cNvSpPr>
          <p:nvPr>
            <p:ph type="title"/>
          </p:nvPr>
        </p:nvSpPr>
        <p:spPr/>
        <p:txBody>
          <a:bodyPr rtlCol="0"/>
          <a:lstStyle/>
          <a:p>
            <a:r>
              <a:rPr lang="en-US" smtClean="0"/>
              <a:t>Click to edit Master title style</a:t>
            </a:r>
            <a:endParaRPr lang="en-US" dirty="0"/>
          </a:p>
        </p:txBody>
      </p:sp>
      <p:sp>
        <p:nvSpPr>
          <p:cNvPr id="18" name="Date Placeholder 6"/>
          <p:cNvSpPr>
            <a:spLocks noGrp="1"/>
          </p:cNvSpPr>
          <p:nvPr>
            <p:ph type="dt" sz="half" idx="10"/>
          </p:nvPr>
        </p:nvSpPr>
        <p:spPr>
          <a:xfrm>
            <a:off x="301625" y="6421061"/>
            <a:ext cx="3044825" cy="365125"/>
          </a:xfrm>
        </p:spPr>
        <p:txBody>
          <a:bodyPr/>
          <a:lstStyle>
            <a:lvl1pPr>
              <a:defRPr smtClean="0"/>
            </a:lvl1pPr>
          </a:lstStyle>
          <a:p>
            <a:pPr>
              <a:defRPr/>
            </a:pPr>
            <a:fld id="{5040BBF1-8C52-3047-8777-19DB90259220}" type="datetime1">
              <a:rPr lang="en-US" smtClean="0"/>
              <a:pPr>
                <a:defRPr/>
              </a:pPr>
              <a:t>1/7/2017</a:t>
            </a:fld>
            <a:endParaRPr lang="en-US"/>
          </a:p>
        </p:txBody>
      </p:sp>
      <p:sp>
        <p:nvSpPr>
          <p:cNvPr id="21" name="Straight Connector 20"/>
          <p:cNvSpPr>
            <a:spLocks noChangeShapeType="1"/>
          </p:cNvSpPr>
          <p:nvPr/>
        </p:nvSpPr>
        <p:spPr bwMode="auto">
          <a:xfrm>
            <a:off x="155575" y="1261110"/>
            <a:ext cx="8832850" cy="0"/>
          </a:xfrm>
          <a:prstGeom prst="line">
            <a:avLst/>
          </a:prstGeom>
          <a:noFill/>
          <a:ln w="11430" cap="flat" cmpd="sng" algn="ctr">
            <a:solidFill>
              <a:srgbClr val="6E6259"/>
            </a:solidFill>
            <a:prstDash val="sysDash"/>
            <a:round/>
            <a:headEnd type="none" w="med" len="med"/>
            <a:tailEnd type="none" w="med" len="med"/>
          </a:ln>
          <a:effectLst/>
        </p:spPr>
        <p:txBody>
          <a:bodyPr wrap="none" anchor="ctr"/>
          <a:lstStyle/>
          <a:p>
            <a:pPr>
              <a:defRPr/>
            </a:pPr>
            <a:endParaRPr lang="en-US"/>
          </a:p>
        </p:txBody>
      </p:sp>
      <p:pic>
        <p:nvPicPr>
          <p:cNvPr id="22" name="Picture 2" descr="I:\Programs\Dollars for Scholars\Chapter Resource Center\ICONS\Present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5935" y="998220"/>
            <a:ext cx="525780" cy="525780"/>
          </a:xfrm>
          <a:prstGeom prst="ellipse">
            <a:avLst/>
          </a:prstGeom>
          <a:noFill/>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75EE7-76A1-4658-AA2D-33D42B4F40EF}"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293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09C8C-A155-4418-BF23-EC9843EE733C}"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17314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7EB911-44BC-4F3A-AA6D-810C38165B90}"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304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653398-9BDF-45E3-818B-E7B6026B0E3D}"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17886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80BCA4-9E8F-4DB2-8605-845085B5BE56}"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8963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D683AA-F981-4B34-B73E-C555D31ED1A4}"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86752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837FAB-CA29-4947-8E8A-A4E4C672AFEF}" type="datetime1">
              <a:rPr lang="en-US" smtClean="0">
                <a:solidFill>
                  <a:prstClr val="black">
                    <a:tint val="75000"/>
                  </a:prstClr>
                </a:solidFill>
              </a:rPr>
              <a:pPr/>
              <a:t>1/7/2017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6413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654CFB0-B62B-43F2-A9AA-5E86F55FF8C9}" type="datetime1">
              <a:rPr lang="en-US" smtClean="0">
                <a:solidFill>
                  <a:prstClr val="black">
                    <a:tint val="75000"/>
                  </a:prstClr>
                </a:solidFill>
              </a:rPr>
              <a:pPr/>
              <a:t>1/7/2017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5662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F75718-0DBE-4484-8EA7-98EAC2EC316B}" type="datetime1">
              <a:rPr lang="en-US" smtClean="0">
                <a:solidFill>
                  <a:prstClr val="black">
                    <a:tint val="75000"/>
                  </a:prstClr>
                </a:solidFill>
              </a:rPr>
              <a:pPr/>
              <a:t>1/7/2017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977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DB5438-0261-4141-9FD1-64D882404D98}"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001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fld id="{A21132B9-FFDD-E449-9381-B189C23775B4}" type="datetime1">
              <a:rPr lang="en-US" smtClean="0"/>
              <a:pPr>
                <a:defRPr/>
              </a:pPr>
              <a:t>1/7/2017</a:t>
            </a:fld>
            <a:endParaRPr lang="en-US"/>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708873-66FA-4FF1-A551-0497F4546814}" type="datetime1">
              <a:rPr lang="en-US" smtClean="0">
                <a:solidFill>
                  <a:prstClr val="black">
                    <a:tint val="75000"/>
                  </a:prstClr>
                </a:solidFill>
              </a:rPr>
              <a:pPr/>
              <a:t>1/7/2017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240674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C75EE7-76A1-4658-AA2D-33D42B4F40EF}"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69823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409C8C-A155-4418-BF23-EC9843EE733C}" type="datetime1">
              <a:rPr lang="en-US" smtClean="0">
                <a:solidFill>
                  <a:prstClr val="black">
                    <a:tint val="75000"/>
                  </a:prstClr>
                </a:solidFill>
              </a:rPr>
              <a:pPr/>
              <a:t>1/7/2017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D21C144-5593-4561-BB62-8C8490EA9AA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1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3" name="Rectangle 2"/>
          <p:cNvSpPr>
            <a:spLocks noChangeArrowheads="1"/>
          </p:cNvSpPr>
          <p:nvPr/>
        </p:nvSpPr>
        <p:spPr bwMode="white">
          <a:xfrm>
            <a:off x="0" y="0"/>
            <a:ext cx="9144000" cy="15557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4" name="Rectangle 3"/>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5" name="Rectangle 4"/>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auto">
          <a:xfrm>
            <a:off x="152400" y="6391275"/>
            <a:ext cx="882650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Date Placeholder 27"/>
          <p:cNvSpPr txBox="1">
            <a:spLocks/>
          </p:cNvSpPr>
          <p:nvPr/>
        </p:nvSpPr>
        <p:spPr>
          <a:xfrm>
            <a:off x="330039" y="6427142"/>
            <a:ext cx="3044825" cy="365125"/>
          </a:xfrm>
          <a:prstGeom prst="rect">
            <a:avLst/>
          </a:prstGeom>
        </p:spPr>
        <p:txBody>
          <a:bodyPr vert="horz"/>
          <a:lstStyle>
            <a:defPPr>
              <a:defRPr lang="en-US"/>
            </a:defPPr>
            <a:lvl1pPr marL="0" marR="0" indent="0" algn="l" defTabSz="457200" rtl="0" eaLnBrk="1" fontAlgn="base" latinLnBrk="0" hangingPunct="1">
              <a:lnSpc>
                <a:spcPct val="100000"/>
              </a:lnSpc>
              <a:spcBef>
                <a:spcPct val="0"/>
              </a:spcBef>
              <a:spcAft>
                <a:spcPct val="0"/>
              </a:spcAft>
              <a:buClrTx/>
              <a:buSzTx/>
              <a:buFontTx/>
              <a:buNone/>
              <a:tabLst/>
              <a:defRPr kumimoji="0" sz="1000" kern="1200">
                <a:solidFill>
                  <a:srgbClr val="FFFFFF"/>
                </a:solidFill>
                <a:latin typeface="Calibri" panose="020F0502020204030204" pitchFamily="34"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a:lstStyle>
          <a:p>
            <a:pPr>
              <a:defRPr/>
            </a:pPr>
            <a:r>
              <a:rPr lang="en-US" dirty="0" smtClean="0"/>
              <a:t>Updated </a:t>
            </a:r>
            <a:fld id="{BA000086-6A36-F949-B984-E43D23A95F22}" type="datetime1">
              <a:rPr lang="en-US" smtClean="0"/>
              <a:pPr>
                <a:defRPr/>
              </a:pPr>
              <a:t>1/7/2017</a:t>
            </a:fld>
            <a:endParaRPr lang="en-US" dirty="0" smtClean="0"/>
          </a:p>
          <a:p>
            <a:pPr>
              <a:defRPr/>
            </a:pPr>
            <a:endParaRPr lang="en-US" dirty="0"/>
          </a:p>
        </p:txBody>
      </p:sp>
      <p:sp>
        <p:nvSpPr>
          <p:cNvPr id="9" name="Rectangle 8"/>
          <p:cNvSpPr/>
          <p:nvPr userDrawn="1"/>
        </p:nvSpPr>
        <p:spPr>
          <a:xfrm>
            <a:off x="0" y="0"/>
            <a:ext cx="9144000" cy="6858000"/>
          </a:xfrm>
          <a:prstGeom prst="rect">
            <a:avLst/>
          </a:prstGeom>
          <a:solidFill>
            <a:schemeClr val="tx1">
              <a:alpha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fontAlgn="auto">
              <a:spcBef>
                <a:spcPts val="0"/>
              </a:spcBef>
              <a:spcAft>
                <a:spcPts val="0"/>
              </a:spcAft>
              <a:defRPr/>
            </a:pPr>
            <a:endParaRPr lang="en-US" dirty="0">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19063"/>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52399" y="6388100"/>
            <a:ext cx="8829675" cy="3175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pic>
        <p:nvPicPr>
          <p:cNvPr id="16" name="Picture 6" descr="Colored Boxes.tif"/>
          <p:cNvPicPr>
            <a:picLocks noChangeAspect="1"/>
          </p:cNvPicPr>
          <p:nvPr/>
        </p:nvPicPr>
        <p:blipFill>
          <a:blip r:embed="rId2"/>
          <a:srcRect/>
          <a:stretch>
            <a:fillRect/>
          </a:stretch>
        </p:blipFill>
        <p:spPr bwMode="auto">
          <a:xfrm rot="5400000">
            <a:off x="7802563" y="1158875"/>
            <a:ext cx="1962150" cy="193675"/>
          </a:xfrm>
          <a:prstGeom prst="rect">
            <a:avLst/>
          </a:prstGeom>
          <a:noFill/>
          <a:ln w="9525">
            <a:noFill/>
            <a:miter lim="800000"/>
            <a:headEnd/>
            <a:tailEnd/>
          </a:ln>
        </p:spPr>
      </p:pic>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Slide Number Placeholder 6"/>
          <p:cNvSpPr>
            <a:spLocks noGrp="1"/>
          </p:cNvSpPr>
          <p:nvPr>
            <p:ph type="sldNum" sz="quarter" idx="10"/>
          </p:nvPr>
        </p:nvSpPr>
        <p:spPr>
          <a:xfrm>
            <a:off x="1371600" y="312738"/>
            <a:ext cx="457200" cy="441325"/>
          </a:xfrm>
          <a:prstGeom prst="rect">
            <a:avLst/>
          </a:prstGeom>
        </p:spPr>
        <p:txBody>
          <a:bodyPr/>
          <a:lstStyle>
            <a:lvl1pPr>
              <a:defRPr>
                <a:solidFill>
                  <a:schemeClr val="accent3">
                    <a:shade val="75000"/>
                  </a:schemeClr>
                </a:solidFill>
              </a:defRPr>
            </a:lvl1pPr>
          </a:lstStyle>
          <a:p>
            <a:pPr>
              <a:defRPr/>
            </a:pPr>
            <a:fld id="{9FF3BF86-4D93-1E43-BBEE-CD807339EEF4}" type="slidenum">
              <a:rPr lang="en-US" smtClean="0"/>
              <a:pPr>
                <a:defRPr/>
              </a:pPr>
              <a:t>‹#›</a:t>
            </a:fld>
            <a:endParaRPr lang="en-US"/>
          </a:p>
        </p:txBody>
      </p:sp>
      <p:sp>
        <p:nvSpPr>
          <p:cNvPr id="21" name="Date Placeholder 27"/>
          <p:cNvSpPr txBox="1">
            <a:spLocks/>
          </p:cNvSpPr>
          <p:nvPr/>
        </p:nvSpPr>
        <p:spPr>
          <a:xfrm>
            <a:off x="287337" y="6408926"/>
            <a:ext cx="3044825" cy="365125"/>
          </a:xfrm>
          <a:prstGeom prst="rect">
            <a:avLst/>
          </a:prstGeom>
        </p:spPr>
        <p:txBody>
          <a:bodyPr vert="horz"/>
          <a:lstStyle>
            <a:defPPr>
              <a:defRPr lang="en-US"/>
            </a:defPPr>
            <a:lvl1pPr marL="0" marR="0" indent="0" algn="l" defTabSz="457200" rtl="0" eaLnBrk="1" fontAlgn="base" latinLnBrk="0" hangingPunct="1">
              <a:lnSpc>
                <a:spcPct val="100000"/>
              </a:lnSpc>
              <a:spcBef>
                <a:spcPct val="0"/>
              </a:spcBef>
              <a:spcAft>
                <a:spcPct val="0"/>
              </a:spcAft>
              <a:buClrTx/>
              <a:buSzTx/>
              <a:buFontTx/>
              <a:buNone/>
              <a:tabLst/>
              <a:defRPr kumimoji="0" sz="1000" kern="1200">
                <a:solidFill>
                  <a:srgbClr val="FFFFFF"/>
                </a:solidFill>
                <a:latin typeface="Calibri" panose="020F0502020204030204" pitchFamily="34" charset="0"/>
                <a:ea typeface="ＭＳ Ｐゴシック" pitchFamily="-112" charset="-128"/>
                <a:cs typeface="ＭＳ Ｐゴシック" pitchFamily="-112" charset="-128"/>
              </a:defRPr>
            </a:lvl1pPr>
            <a:lvl2pPr marL="4572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2pPr>
            <a:lvl3pPr marL="9144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3pPr>
            <a:lvl4pPr marL="13716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4pPr>
            <a:lvl5pPr marL="1828800" algn="l" defTabSz="457200" rtl="0" fontAlgn="base">
              <a:spcBef>
                <a:spcPct val="0"/>
              </a:spcBef>
              <a:spcAft>
                <a:spcPct val="0"/>
              </a:spcAft>
              <a:defRPr kern="1200">
                <a:solidFill>
                  <a:schemeClr val="tx1"/>
                </a:solidFill>
                <a:latin typeface="Arial" pitchFamily="-112" charset="0"/>
                <a:ea typeface="ＭＳ Ｐゴシック" pitchFamily="-112" charset="-128"/>
                <a:cs typeface="ＭＳ Ｐゴシック" pitchFamily="-112" charset="-128"/>
              </a:defRPr>
            </a:lvl5pPr>
            <a:lvl6pPr marL="22860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6pPr>
            <a:lvl7pPr marL="27432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7pPr>
            <a:lvl8pPr marL="32004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8pPr>
            <a:lvl9pPr marL="3657600" algn="l" defTabSz="457200" rtl="0" eaLnBrk="1" latinLnBrk="0" hangingPunct="1">
              <a:defRPr kern="1200">
                <a:solidFill>
                  <a:schemeClr val="tx1"/>
                </a:solidFill>
                <a:latin typeface="Arial" pitchFamily="-112" charset="0"/>
                <a:ea typeface="ＭＳ Ｐゴシック" pitchFamily="-112" charset="-128"/>
                <a:cs typeface="ＭＳ Ｐゴシック" pitchFamily="-112" charset="-128"/>
              </a:defRPr>
            </a:lvl9pPr>
          </a:lstStyle>
          <a:p>
            <a:pPr>
              <a:defRPr/>
            </a:pPr>
            <a:r>
              <a:rPr lang="en-US" dirty="0" smtClean="0"/>
              <a:t>Updated </a:t>
            </a:r>
            <a:fld id="{BA000086-6A36-F949-B984-E43D23A95F22}" type="datetime1">
              <a:rPr lang="en-US" smtClean="0"/>
              <a:pPr>
                <a:defRPr/>
              </a:pPr>
              <a:t>1/7/2017</a:t>
            </a:fld>
            <a:endParaRPr lang="en-US" dirty="0" smtClean="0"/>
          </a:p>
          <a:p>
            <a:pPr>
              <a:defRPr/>
            </a:pPr>
            <a:endParaRPr lang="en-US" dirty="0"/>
          </a:p>
        </p:txBody>
      </p:sp>
      <p:pic>
        <p:nvPicPr>
          <p:cNvPr id="19" name="Picture 6" descr="Colored Boxes.tif"/>
          <p:cNvPicPr>
            <a:picLocks noChangeAspect="1"/>
          </p:cNvPicPr>
          <p:nvPr userDrawn="1"/>
        </p:nvPicPr>
        <p:blipFill>
          <a:blip r:embed="rId2"/>
          <a:srcRect/>
          <a:stretch>
            <a:fillRect/>
          </a:stretch>
        </p:blipFill>
        <p:spPr bwMode="auto">
          <a:xfrm rot="5400000">
            <a:off x="7802563" y="1158875"/>
            <a:ext cx="1962150" cy="1936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a:defRPr/>
            </a:pPr>
            <a:endParaRPr lang="en-US"/>
          </a:p>
        </p:txBody>
      </p:sp>
      <p:sp>
        <p:nvSpPr>
          <p:cNvPr id="6" name="Rectangle 5"/>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7" name="Rectangle 6"/>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8" name="Rectangle 7"/>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dirty="0"/>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a:defRPr/>
            </a:pPr>
            <a:endParaRPr lang="en-US" dirty="0"/>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p:cNvSpPr>
            <a:spLocks noChangeArrowheads="1"/>
          </p:cNvSpPr>
          <p:nvPr/>
        </p:nvSpPr>
        <p:spPr bwMode="auto">
          <a:xfrm>
            <a:off x="152399" y="6388100"/>
            <a:ext cx="8829675" cy="3175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a:prstGeom prst="rect">
            <a:avLst/>
          </a:prstGeom>
        </p:spPr>
        <p:txBody>
          <a:bodyPr/>
          <a:lstStyle>
            <a:lvl1pPr>
              <a:defRPr/>
            </a:lvl1pPr>
          </a:lstStyle>
          <a:p>
            <a:pPr>
              <a:defRPr/>
            </a:pPr>
            <a:fld id="{946CC93A-A978-D745-A8B1-AFC976FBA4E5}" type="slidenum">
              <a:rPr lang="en-US" smtClean="0"/>
              <a:pPr>
                <a:defRPr/>
              </a:pPr>
              <a:t>‹#›</a:t>
            </a:fld>
            <a:endParaRPr lang="en-US"/>
          </a:p>
        </p:txBody>
      </p:sp>
      <p:sp>
        <p:nvSpPr>
          <p:cNvPr id="19" name="Date Placeholder 27"/>
          <p:cNvSpPr>
            <a:spLocks noGrp="1"/>
          </p:cNvSpPr>
          <p:nvPr>
            <p:ph type="dt" sz="half" idx="11"/>
          </p:nvPr>
        </p:nvSpPr>
        <p:spPr>
          <a:xfrm>
            <a:off x="306387" y="6432173"/>
            <a:ext cx="3044825" cy="365125"/>
          </a:xfrm>
        </p:spPr>
        <p:txBody>
          <a:bodyPr/>
          <a:lstStyle>
            <a:lvl1pPr marL="0" marR="0" indent="0" algn="l" defTabSz="457200" rtl="0" eaLnBrk="1" fontAlgn="base" latinLnBrk="0" hangingPunct="1">
              <a:lnSpc>
                <a:spcPct val="100000"/>
              </a:lnSpc>
              <a:spcBef>
                <a:spcPct val="0"/>
              </a:spcBef>
              <a:spcAft>
                <a:spcPct val="0"/>
              </a:spcAft>
              <a:buClrTx/>
              <a:buSzTx/>
              <a:buFontTx/>
              <a:buNone/>
              <a:tabLst/>
              <a:defRPr/>
            </a:lvl1pPr>
          </a:lstStyle>
          <a:p>
            <a:pPr>
              <a:defRPr/>
            </a:pPr>
            <a:fld id="{2F36007A-E665-7E45-BC26-81F8C12C6A38}" type="datetime1">
              <a:rPr lang="en-US" smtClean="0"/>
              <a:pPr>
                <a:defRPr/>
              </a:pPr>
              <a:t>1/7/2017</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6" name="Rectangle 15"/>
          <p:cNvSpPr>
            <a:spLocks noChangeArrowheads="1"/>
          </p:cNvSpPr>
          <p:nvPr/>
        </p:nvSpPr>
        <p:spPr bwMode="white">
          <a:xfrm>
            <a:off x="0" y="0"/>
            <a:ext cx="9144000" cy="1393825"/>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wrap="none" anchor="ctr"/>
          <a:lstStyle/>
          <a:p>
            <a:pPr>
              <a:defRPr/>
            </a:pPr>
            <a:endParaRPr lang="en-US"/>
          </a:p>
        </p:txBody>
      </p:sp>
      <p:sp>
        <p:nvSpPr>
          <p:cNvPr id="9" name="Rectangle 8"/>
          <p:cNvSpPr>
            <a:spLocks noChangeArrowheads="1"/>
          </p:cNvSpPr>
          <p:nvPr/>
        </p:nvSpPr>
        <p:spPr bwMode="auto">
          <a:xfrm>
            <a:off x="155574" y="6388100"/>
            <a:ext cx="8836025" cy="317500"/>
          </a:xfrm>
          <a:prstGeom prst="rect">
            <a:avLst/>
          </a:prstGeom>
          <a:solidFill>
            <a:srgbClr val="6E6259"/>
          </a:solidFill>
          <a:ln w="9525" cap="flat" cmpd="sng" algn="ctr">
            <a:noFill/>
            <a:prstDash val="solid"/>
            <a:miter lim="800000"/>
            <a:headEnd type="none" w="med" len="med"/>
            <a:tailEnd type="none" w="med" len="med"/>
          </a:ln>
          <a:effectLst/>
        </p:spPr>
        <p:txBody>
          <a:bodyPr wrap="none" anchor="ctr"/>
          <a:lstStyle/>
          <a:p>
            <a:pPr>
              <a:defRPr/>
            </a:pPr>
            <a:endParaRPr lang="en-US" dirty="0">
              <a:solidFill>
                <a:srgbClr val="7A142B"/>
              </a:solidFill>
            </a:endParaRPr>
          </a:p>
        </p:txBody>
      </p:sp>
      <p:sp>
        <p:nvSpPr>
          <p:cNvPr id="14" name="Date Placeholder 13"/>
          <p:cNvSpPr>
            <a:spLocks noGrp="1"/>
          </p:cNvSpPr>
          <p:nvPr>
            <p:ph type="dt" sz="half" idx="2"/>
          </p:nvPr>
        </p:nvSpPr>
        <p:spPr>
          <a:xfrm>
            <a:off x="301625" y="6428810"/>
            <a:ext cx="3044825" cy="365125"/>
          </a:xfrm>
          <a:prstGeom prst="rect">
            <a:avLst/>
          </a:prstGeom>
        </p:spPr>
        <p:txBody>
          <a:bodyPr vert="horz"/>
          <a:lstStyle>
            <a:lvl1pPr algn="l" eaLnBrk="1" latinLnBrk="0" hangingPunct="1">
              <a:defRPr kumimoji="0" sz="1000" smtClean="0">
                <a:solidFill>
                  <a:srgbClr val="FFFFFF"/>
                </a:solidFill>
                <a:latin typeface="Calibri" panose="020F0502020204030204" pitchFamily="34" charset="0"/>
              </a:defRPr>
            </a:lvl1pPr>
          </a:lstStyle>
          <a:p>
            <a:pPr>
              <a:defRPr/>
            </a:pPr>
            <a:fld id="{BA000086-6A36-F949-B984-E43D23A95F22}" type="datetime1">
              <a:rPr lang="en-US" smtClean="0"/>
              <a:pPr>
                <a:defRPr/>
              </a:pPr>
              <a:t>1/7/2017</a:t>
            </a:fld>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rgbClr val="6E6259"/>
            </a:solidFill>
            <a:prstDash val="solid"/>
            <a:miter lim="800000"/>
            <a:headEnd type="none" w="med" len="med"/>
            <a:tailEnd type="none" w="med" len="med"/>
          </a:ln>
          <a:effectLst/>
        </p:spPr>
        <p:txBody>
          <a:bodyPr wrap="none" anchor="ctr"/>
          <a:lstStyle/>
          <a:p>
            <a:pPr>
              <a:defRPr/>
            </a:pPr>
            <a:endParaRPr lang="en-US" dirty="0"/>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1" name="Straight Connector 20"/>
          <p:cNvSpPr>
            <a:spLocks noChangeShapeType="1"/>
          </p:cNvSpPr>
          <p:nvPr/>
        </p:nvSpPr>
        <p:spPr bwMode="auto">
          <a:xfrm>
            <a:off x="155575" y="1261110"/>
            <a:ext cx="8832850" cy="0"/>
          </a:xfrm>
          <a:prstGeom prst="line">
            <a:avLst/>
          </a:prstGeom>
          <a:noFill/>
          <a:ln w="11430" cap="flat" cmpd="sng" algn="ctr">
            <a:solidFill>
              <a:srgbClr val="6E6259"/>
            </a:solidFill>
            <a:prstDash val="sysDash"/>
            <a:round/>
            <a:headEnd type="none" w="med" len="med"/>
            <a:tailEnd type="none" w="med" len="med"/>
          </a:ln>
          <a:effectLst/>
        </p:spPr>
        <p:txBody>
          <a:bodyPr wrap="none" anchor="ctr"/>
          <a:lstStyle/>
          <a:p>
            <a:pPr>
              <a:defRPr/>
            </a:pPr>
            <a:endParaRPr lang="en-US"/>
          </a:p>
        </p:txBody>
      </p:sp>
      <p:pic>
        <p:nvPicPr>
          <p:cNvPr id="22" name="Picture 2" descr="I:\Programs\Dollars for Scholars\Chapter Resource Center\ICONS\Presentation.jpg"/>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4305935" y="998220"/>
            <a:ext cx="525780" cy="525780"/>
          </a:xfrm>
          <a:prstGeom prst="ellipse">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 id="2147483961" r:id="rId12"/>
    <p:sldLayoutId id="2147483962" r:id="rId13"/>
    <p:sldLayoutId id="2147483963" r:id="rId14"/>
    <p:sldLayoutId id="2147483964" r:id="rId15"/>
    <p:sldLayoutId id="2147483965" r:id="rId16"/>
    <p:sldLayoutId id="2147483966" r:id="rId17"/>
    <p:sldLayoutId id="2147483967" r:id="rId18"/>
    <p:sldLayoutId id="2147483968" r:id="rId19"/>
    <p:sldLayoutId id="2147483969" r:id="rId20"/>
    <p:sldLayoutId id="2147483970" r:id="rId21"/>
    <p:sldLayoutId id="2147483971" r:id="rId22"/>
    <p:sldLayoutId id="2147483972" r:id="rId23"/>
    <p:sldLayoutId id="2147483973" r:id="rId24"/>
    <p:sldLayoutId id="2147483974" r:id="rId25"/>
    <p:sldLayoutId id="2147483975" r:id="rId26"/>
    <p:sldLayoutId id="2147483976" r:id="rId27"/>
    <p:sldLayoutId id="2147483977" r:id="rId28"/>
    <p:sldLayoutId id="2147483978" r:id="rId29"/>
    <p:sldLayoutId id="2147483979" r:id="rId30"/>
    <p:sldLayoutId id="2147483980" r:id="rId31"/>
    <p:sldLayoutId id="2147483981" r:id="rId32"/>
    <p:sldLayoutId id="2147483982" r:id="rId33"/>
    <p:sldLayoutId id="2147483983" r:id="rId34"/>
    <p:sldLayoutId id="2147483984" r:id="rId35"/>
    <p:sldLayoutId id="2147483986" r:id="rId36"/>
    <p:sldLayoutId id="2147483987" r:id="rId37"/>
    <p:sldLayoutId id="2147483946" r:id="rId38"/>
    <p:sldLayoutId id="2147483947" r:id="rId39"/>
    <p:sldLayoutId id="2147483948" r:id="rId40"/>
  </p:sldLayoutIdLst>
  <p:timing>
    <p:tnLst>
      <p:par>
        <p:cTn id="1" dur="indefinite" restart="never" nodeType="tmRoot"/>
      </p:par>
    </p:tnLst>
  </p:timing>
  <p:hf hdr="0" dt="0"/>
  <p:txStyles>
    <p:titleStyle>
      <a:lvl1pPr algn="ctr" rtl="0" eaLnBrk="1" fontAlgn="base" hangingPunct="1">
        <a:spcBef>
          <a:spcPct val="0"/>
        </a:spcBef>
        <a:spcAft>
          <a:spcPct val="0"/>
        </a:spcAft>
        <a:defRPr sz="3300" kern="1200">
          <a:solidFill>
            <a:srgbClr val="174287"/>
          </a:solidFill>
          <a:latin typeface="Calibri" panose="020F0502020204030204" pitchFamily="34" charset="0"/>
          <a:ea typeface="ＭＳ Ｐゴシック" pitchFamily="-112" charset="-128"/>
          <a:cs typeface="Calibri" panose="020F0502020204030204" pitchFamily="34" charset="0"/>
        </a:defRPr>
      </a:lvl1pPr>
      <a:lvl2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9pPr>
    </p:titleStyle>
    <p:bodyStyle>
      <a:lvl1pPr marL="273050" indent="-273050" algn="l" rtl="0" eaLnBrk="1" fontAlgn="base" hangingPunct="1">
        <a:spcBef>
          <a:spcPct val="20000"/>
        </a:spcBef>
        <a:spcAft>
          <a:spcPct val="0"/>
        </a:spcAft>
        <a:buClr>
          <a:schemeClr val="tx1"/>
        </a:buClr>
        <a:buSzPct val="85000"/>
        <a:buFont typeface="Wingdings 2" pitchFamily="-112" charset="2"/>
        <a:buChar char=""/>
        <a:defRPr sz="2700" kern="1200">
          <a:solidFill>
            <a:schemeClr val="tx1"/>
          </a:solidFill>
          <a:latin typeface="Calibri" panose="020F0502020204030204" pitchFamily="34" charset="0"/>
          <a:ea typeface="ＭＳ Ｐゴシック" pitchFamily="-112" charset="-128"/>
          <a:cs typeface="Calibri" panose="020F0502020204030204" pitchFamily="34" charset="0"/>
        </a:defRPr>
      </a:lvl1pPr>
      <a:lvl2pPr marL="547688" indent="-273050" algn="l" rtl="0" eaLnBrk="1" fontAlgn="base" hangingPunct="1">
        <a:spcBef>
          <a:spcPct val="20000"/>
        </a:spcBef>
        <a:spcAft>
          <a:spcPct val="0"/>
        </a:spcAft>
        <a:buClr>
          <a:schemeClr val="accent2"/>
        </a:buClr>
        <a:buSzPct val="70000"/>
        <a:buFont typeface="Wingdings" pitchFamily="-112" charset="2"/>
        <a:buChar char=""/>
        <a:defRPr sz="2200" kern="1200">
          <a:solidFill>
            <a:schemeClr val="tx1"/>
          </a:solidFill>
          <a:latin typeface="Calibri" panose="020F0502020204030204" pitchFamily="34" charset="0"/>
          <a:ea typeface="ＭＳ Ｐゴシック" pitchFamily="-112" charset="-128"/>
          <a:cs typeface="+mn-cs"/>
        </a:defRPr>
      </a:lvl2pPr>
      <a:lvl3pPr marL="822325" indent="-228600" algn="l" rtl="0" eaLnBrk="1" fontAlgn="base" hangingPunct="1">
        <a:spcBef>
          <a:spcPct val="20000"/>
        </a:spcBef>
        <a:spcAft>
          <a:spcPct val="0"/>
        </a:spcAft>
        <a:buClr>
          <a:srgbClr val="8CADAE"/>
        </a:buClr>
        <a:buSzPct val="75000"/>
        <a:buFont typeface="Wingdings 2" pitchFamily="-112" charset="2"/>
        <a:buChar char=""/>
        <a:defRPr sz="2000" kern="1200">
          <a:solidFill>
            <a:schemeClr val="tx1"/>
          </a:solidFill>
          <a:latin typeface="Calibri" panose="020F0502020204030204" pitchFamily="34" charset="0"/>
          <a:ea typeface="ＭＳ Ｐゴシック" pitchFamily="-112" charset="-128"/>
          <a:cs typeface="+mn-cs"/>
        </a:defRPr>
      </a:lvl3pPr>
      <a:lvl4pPr marL="1096963" indent="-228600" algn="l" rtl="0" eaLnBrk="1" fontAlgn="base" hangingPunct="1">
        <a:spcBef>
          <a:spcPct val="20000"/>
        </a:spcBef>
        <a:spcAft>
          <a:spcPct val="0"/>
        </a:spcAft>
        <a:buClr>
          <a:srgbClr val="8C7B70"/>
        </a:buClr>
        <a:buSzPct val="70000"/>
        <a:buFont typeface="Wingdings" pitchFamily="-112" charset="2"/>
        <a:buChar char=""/>
        <a:defRPr sz="2000" kern="1200">
          <a:solidFill>
            <a:schemeClr val="tx1"/>
          </a:solidFill>
          <a:latin typeface="Calibri" panose="020F0502020204030204" pitchFamily="34" charset="0"/>
          <a:ea typeface="ＭＳ Ｐゴシック" pitchFamily="-112" charset="-128"/>
          <a:cs typeface="+mn-cs"/>
        </a:defRPr>
      </a:lvl4pPr>
      <a:lvl5pPr marL="1371600" indent="-228600" algn="l" rtl="0" eaLnBrk="1" fontAlgn="base" hangingPunct="1">
        <a:spcBef>
          <a:spcPct val="20000"/>
        </a:spcBef>
        <a:spcAft>
          <a:spcPct val="0"/>
        </a:spcAft>
        <a:buClr>
          <a:srgbClr val="8FB08C"/>
        </a:buClr>
        <a:buChar char="•"/>
        <a:defRPr kern="1200">
          <a:solidFill>
            <a:schemeClr val="tx1"/>
          </a:solidFill>
          <a:latin typeface="Calibri" panose="020F0502020204030204" pitchFamily="34" charset="0"/>
          <a:ea typeface="ＭＳ Ｐゴシック" pitchFamily="-112" charset="-128"/>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F2648EE4-5545-439C-84C0-5C3C0CA39113}" type="datetime1">
              <a:rPr lang="en-US" smtClean="0">
                <a:solidFill>
                  <a:prstClr val="black">
                    <a:tint val="75000"/>
                  </a:prstClr>
                </a:solidFill>
                <a:latin typeface="Calibri"/>
                <a:ea typeface="+mn-ea"/>
                <a:cs typeface="+mn-cs"/>
              </a:rPr>
              <a:pPr defTabSz="914400" fontAlgn="auto">
                <a:spcBef>
                  <a:spcPts val="0"/>
                </a:spcBef>
                <a:spcAft>
                  <a:spcPts val="0"/>
                </a:spcAft>
              </a:pPr>
              <a:t>1/7/2017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D21C144-5593-4561-BB62-8C8490EA9AA2}"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824877446"/>
      </p:ext>
    </p:extLst>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fontAlgn="auto">
              <a:spcBef>
                <a:spcPts val="0"/>
              </a:spcBef>
              <a:spcAft>
                <a:spcPts val="0"/>
              </a:spcAft>
            </a:pPr>
            <a:fld id="{F2648EE4-5545-439C-84C0-5C3C0CA39113}" type="datetime1">
              <a:rPr lang="en-US" smtClean="0">
                <a:solidFill>
                  <a:prstClr val="black">
                    <a:tint val="75000"/>
                  </a:prstClr>
                </a:solidFill>
                <a:latin typeface="Calibri"/>
                <a:ea typeface="+mn-ea"/>
                <a:cs typeface="+mn-cs"/>
              </a:rPr>
              <a:pPr defTabSz="914400" fontAlgn="auto">
                <a:spcBef>
                  <a:spcPts val="0"/>
                </a:spcBef>
                <a:spcAft>
                  <a:spcPts val="0"/>
                </a:spcAft>
              </a:pPr>
              <a:t>1/7/2017</a:t>
            </a:fld>
            <a:endParaRPr lang="en-US">
              <a:solidFill>
                <a:prstClr val="black">
                  <a:tint val="75000"/>
                </a:prstClr>
              </a:solidFill>
              <a:latin typeface="Calibri"/>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fontAlgn="auto">
              <a:spcBef>
                <a:spcPts val="0"/>
              </a:spcBef>
              <a:spcAft>
                <a:spcPts val="0"/>
              </a:spcAft>
            </a:pPr>
            <a:endParaRPr lang="en-US">
              <a:solidFill>
                <a:prstClr val="black">
                  <a:tint val="75000"/>
                </a:prstClr>
              </a:solidFill>
              <a:latin typeface="Calibri"/>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fontAlgn="auto">
              <a:spcBef>
                <a:spcPts val="0"/>
              </a:spcBef>
              <a:spcAft>
                <a:spcPts val="0"/>
              </a:spcAft>
            </a:pPr>
            <a:fld id="{6D21C144-5593-4561-BB62-8C8490EA9AA2}" type="slidenum">
              <a:rPr lang="en-US" smtClean="0">
                <a:solidFill>
                  <a:prstClr val="black">
                    <a:tint val="75000"/>
                  </a:prstClr>
                </a:solidFill>
                <a:latin typeface="Calibri"/>
                <a:ea typeface="+mn-ea"/>
                <a:cs typeface="+mn-cs"/>
              </a:rPr>
              <a:pPr defTabSz="914400" fontAlgn="auto">
                <a:spcBef>
                  <a:spcPts val="0"/>
                </a:spcBef>
                <a:spcAft>
                  <a:spcPts val="0"/>
                </a:spcAft>
              </a:pPr>
              <a:t>‹#›</a:t>
            </a:fld>
            <a:endParaRPr lang="en-US">
              <a:solidFill>
                <a:prstClr val="black">
                  <a:tint val="75000"/>
                </a:prstClr>
              </a:solidFill>
              <a:latin typeface="Calibri"/>
              <a:ea typeface="+mn-ea"/>
              <a:cs typeface="+mn-cs"/>
            </a:endParaRPr>
          </a:p>
        </p:txBody>
      </p:sp>
    </p:spTree>
    <p:extLst>
      <p:ext uri="{BB962C8B-B14F-4D97-AF65-F5344CB8AC3E}">
        <p14:creationId xmlns:p14="http://schemas.microsoft.com/office/powerpoint/2010/main" val="3781217388"/>
      </p:ext>
    </p:extLst>
  </p:cSld>
  <p:clrMap bg1="lt1" tx1="dk1" bg2="lt2" tx2="dk2" accent1="accent1" accent2="accent2" accent3="accent3" accent4="accent4" accent5="accent5" accent6="accent6" hlink="hlink" folHlink="folHlink"/>
  <p:sldLayoutIdLst>
    <p:sldLayoutId id="2147484001" r:id="rId1"/>
    <p:sldLayoutId id="2147484002" r:id="rId2"/>
    <p:sldLayoutId id="2147484003" r:id="rId3"/>
    <p:sldLayoutId id="2147484004" r:id="rId4"/>
    <p:sldLayoutId id="2147484005" r:id="rId5"/>
    <p:sldLayoutId id="2147484006" r:id="rId6"/>
    <p:sldLayoutId id="2147484007" r:id="rId7"/>
    <p:sldLayoutId id="2147484008" r:id="rId8"/>
    <p:sldLayoutId id="2147484009" r:id="rId9"/>
    <p:sldLayoutId id="2147484010" r:id="rId10"/>
    <p:sldLayoutId id="214748401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8.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hyperlink" Target="mailto:kjones@warriors.winnacunnet.org" TargetMode="External"/><Relationship Id="rId2" Type="http://schemas.openxmlformats.org/officeDocument/2006/relationships/notesSlide" Target="../notesSlides/notesSlide1.xml"/><Relationship Id="rId1" Type="http://schemas.openxmlformats.org/officeDocument/2006/relationships/slideLayout" Target="../slideLayouts/slideLayout57.xml"/><Relationship Id="rId4" Type="http://schemas.openxmlformats.org/officeDocument/2006/relationships/hyperlink" Target="mailto:dmshofner@warriors.winnacunnet.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4220308"/>
            <a:ext cx="7239000" cy="1077218"/>
          </a:xfrm>
          <a:prstGeom prst="rect">
            <a:avLst/>
          </a:prstGeom>
          <a:noFill/>
        </p:spPr>
        <p:txBody>
          <a:bodyPr wrap="square" rtlCol="0">
            <a:spAutoFit/>
          </a:bodyPr>
          <a:lstStyle/>
          <a:p>
            <a:pPr algn="ctr" defTabSz="914400" fontAlgn="auto">
              <a:spcBef>
                <a:spcPts val="0"/>
              </a:spcBef>
              <a:spcAft>
                <a:spcPts val="0"/>
              </a:spcAft>
            </a:pPr>
            <a:r>
              <a:rPr lang="en-US" sz="3200" dirty="0" smtClean="0">
                <a:solidFill>
                  <a:prstClr val="black"/>
                </a:solidFill>
                <a:latin typeface="Calibri"/>
                <a:ea typeface="+mn-ea"/>
                <a:cs typeface="+mn-cs"/>
              </a:rPr>
              <a:t>Instructions for </a:t>
            </a:r>
            <a:r>
              <a:rPr lang="en-US" sz="3200" dirty="0" smtClean="0">
                <a:solidFill>
                  <a:prstClr val="black"/>
                </a:solidFill>
                <a:latin typeface="Calibri"/>
                <a:ea typeface="+mn-ea"/>
                <a:cs typeface="+mn-cs"/>
              </a:rPr>
              <a:t>applying for scholarships via Dollars for Scholars Student Center</a:t>
            </a:r>
            <a:endParaRPr lang="en-US" sz="3200" dirty="0" smtClean="0">
              <a:solidFill>
                <a:prstClr val="black"/>
              </a:solidFill>
              <a:latin typeface="Calibri"/>
              <a:ea typeface="+mn-ea"/>
              <a:cs typeface="+mn-cs"/>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800" y="1143000"/>
            <a:ext cx="2743200" cy="2743200"/>
          </a:xfrm>
          <a:prstGeom prst="rect">
            <a:avLst/>
          </a:prstGeom>
        </p:spPr>
      </p:pic>
    </p:spTree>
    <p:extLst>
      <p:ext uri="{BB962C8B-B14F-4D97-AF65-F5344CB8AC3E}">
        <p14:creationId xmlns:p14="http://schemas.microsoft.com/office/powerpoint/2010/main" val="22412424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1542197"/>
            <a:ext cx="5524500" cy="441835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7650" name="Title 1"/>
          <p:cNvSpPr>
            <a:spLocks noGrp="1"/>
          </p:cNvSpPr>
          <p:nvPr>
            <p:ph type="title" idx="4294967295"/>
          </p:nvPr>
        </p:nvSpPr>
        <p:spPr>
          <a:xfrm>
            <a:off x="0" y="0"/>
            <a:ext cx="9144000" cy="919163"/>
          </a:xfrm>
        </p:spPr>
        <p:txBody>
          <a:bodyPr/>
          <a:lstStyle/>
          <a:p>
            <a:pPr eaLnBrk="1" hangingPunct="1"/>
            <a:r>
              <a:rPr lang="en-US" sz="4000" dirty="0" smtClean="0"/>
              <a:t>Your Student Profile</a:t>
            </a:r>
          </a:p>
        </p:txBody>
      </p:sp>
      <p:sp>
        <p:nvSpPr>
          <p:cNvPr id="5" name="Rectangle 4"/>
          <p:cNvSpPr/>
          <p:nvPr/>
        </p:nvSpPr>
        <p:spPr>
          <a:xfrm>
            <a:off x="6231358" y="1542197"/>
            <a:ext cx="2604430" cy="4668104"/>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a:spcBef>
                <a:spcPts val="1200"/>
              </a:spcBef>
            </a:pPr>
            <a:endParaRPr lang="en-US" dirty="0" smtClean="0">
              <a:solidFill>
                <a:srgbClr val="FFFFFF"/>
              </a:solidFill>
              <a:latin typeface="Calibri" panose="020F0502020204030204" pitchFamily="34" charset="0"/>
              <a:ea typeface="Helvetica" pitchFamily="-112" charset="0"/>
              <a:cs typeface="Helvetica" pitchFamily="-112" charset="0"/>
            </a:endParaRPr>
          </a:p>
          <a:p>
            <a:pPr marL="342900" indent="-342900">
              <a:spcBef>
                <a:spcPts val="1200"/>
              </a:spcBef>
              <a:buFont typeface="Arial" panose="020B0604020202020204" pitchFamily="34" charset="0"/>
              <a:buChar char="•"/>
            </a:pPr>
            <a:r>
              <a:rPr lang="en-US" dirty="0" smtClean="0">
                <a:solidFill>
                  <a:srgbClr val="FFFFFF"/>
                </a:solidFill>
                <a:latin typeface="Calibri" panose="020F0502020204030204" pitchFamily="34" charset="0"/>
                <a:ea typeface="Helvetica" pitchFamily="-112" charset="0"/>
                <a:cs typeface="Helvetica" pitchFamily="-112" charset="0"/>
              </a:rPr>
              <a:t>When following the link to work on your profile, you will be taken to Basic Info,  </a:t>
            </a:r>
            <a:br>
              <a:rPr lang="en-US" dirty="0" smtClean="0">
                <a:solidFill>
                  <a:srgbClr val="FFFFFF"/>
                </a:solidFill>
                <a:latin typeface="Calibri" panose="020F0502020204030204" pitchFamily="34" charset="0"/>
                <a:ea typeface="Helvetica" pitchFamily="-112" charset="0"/>
                <a:cs typeface="Helvetica" pitchFamily="-112" charset="0"/>
              </a:rPr>
            </a:br>
            <a:r>
              <a:rPr lang="en-US" dirty="0" smtClean="0">
                <a:solidFill>
                  <a:srgbClr val="FFFFFF"/>
                </a:solidFill>
                <a:latin typeface="Calibri" panose="020F0502020204030204" pitchFamily="34" charset="0"/>
                <a:ea typeface="Helvetica" pitchFamily="-112" charset="0"/>
                <a:cs typeface="Helvetica" pitchFamily="-112" charset="0"/>
              </a:rPr>
              <a:t>the first section </a:t>
            </a:r>
            <a:br>
              <a:rPr lang="en-US" dirty="0" smtClean="0">
                <a:solidFill>
                  <a:srgbClr val="FFFFFF"/>
                </a:solidFill>
                <a:latin typeface="Calibri" panose="020F0502020204030204" pitchFamily="34" charset="0"/>
                <a:ea typeface="Helvetica" pitchFamily="-112" charset="0"/>
                <a:cs typeface="Helvetica" pitchFamily="-112" charset="0"/>
              </a:rPr>
            </a:br>
            <a:r>
              <a:rPr lang="en-US" dirty="0" smtClean="0">
                <a:solidFill>
                  <a:srgbClr val="FFFFFF"/>
                </a:solidFill>
                <a:latin typeface="Calibri" panose="020F0502020204030204" pitchFamily="34" charset="0"/>
                <a:ea typeface="Helvetica" pitchFamily="-112" charset="0"/>
                <a:cs typeface="Helvetica" pitchFamily="-112" charset="0"/>
              </a:rPr>
              <a:t>of your profile.</a:t>
            </a:r>
          </a:p>
          <a:p>
            <a:pPr marL="342900" indent="-342900">
              <a:spcBef>
                <a:spcPts val="1200"/>
              </a:spcBef>
              <a:buFont typeface="Arial" panose="020B0604020202020204" pitchFamily="34" charset="0"/>
              <a:buChar char="•"/>
            </a:pPr>
            <a:r>
              <a:rPr lang="en-US" dirty="0" smtClean="0">
                <a:solidFill>
                  <a:srgbClr val="FFFFFF"/>
                </a:solidFill>
                <a:latin typeface="Calibri" panose="020F0502020204030204" pitchFamily="34" charset="0"/>
                <a:ea typeface="Helvetica" pitchFamily="-112" charset="0"/>
                <a:cs typeface="Helvetica" pitchFamily="-112" charset="0"/>
              </a:rPr>
              <a:t>Notice the progress bars - the color matches your level </a:t>
            </a:r>
            <a:br>
              <a:rPr lang="en-US" dirty="0" smtClean="0">
                <a:solidFill>
                  <a:srgbClr val="FFFFFF"/>
                </a:solidFill>
                <a:latin typeface="Calibri" panose="020F0502020204030204" pitchFamily="34" charset="0"/>
                <a:ea typeface="Helvetica" pitchFamily="-112" charset="0"/>
                <a:cs typeface="Helvetica" pitchFamily="-112" charset="0"/>
              </a:rPr>
            </a:br>
            <a:r>
              <a:rPr lang="en-US" dirty="0" smtClean="0">
                <a:solidFill>
                  <a:srgbClr val="FFFFFF"/>
                </a:solidFill>
                <a:latin typeface="Calibri" panose="020F0502020204030204" pitchFamily="34" charset="0"/>
                <a:ea typeface="Helvetica" pitchFamily="-112" charset="0"/>
                <a:cs typeface="Helvetica" pitchFamily="-112" charset="0"/>
              </a:rPr>
              <a:t>of completeness.</a:t>
            </a:r>
          </a:p>
          <a:p>
            <a:pPr marL="365760" lvl="1">
              <a:spcBef>
                <a:spcPts val="0"/>
              </a:spcBef>
              <a:tabLst>
                <a:tab pos="228600" algn="l"/>
              </a:tabLst>
            </a:pPr>
            <a:endParaRPr lang="en-US" sz="1700" dirty="0" smtClean="0">
              <a:solidFill>
                <a:srgbClr val="FFFFFF"/>
              </a:solidFill>
              <a:latin typeface="Calibri" panose="020F0502020204030204" pitchFamily="34" charset="0"/>
              <a:cs typeface="Helvetica" pitchFamily="-112" charset="0"/>
            </a:endParaRPr>
          </a:p>
          <a:p>
            <a:pPr marL="365760" lvl="1">
              <a:spcBef>
                <a:spcPts val="0"/>
              </a:spcBef>
              <a:tabLst>
                <a:tab pos="228600" algn="l"/>
              </a:tabLst>
            </a:pPr>
            <a:r>
              <a:rPr lang="en-US" sz="2000" dirty="0" smtClean="0">
                <a:solidFill>
                  <a:srgbClr val="FF0000"/>
                </a:solidFill>
                <a:latin typeface="Wingdings" panose="05000000000000000000" pitchFamily="2" charset="2"/>
              </a:rPr>
              <a:t>n</a:t>
            </a:r>
            <a:r>
              <a:rPr lang="en-US" sz="1600" dirty="0" smtClean="0"/>
              <a:t> </a:t>
            </a:r>
            <a:r>
              <a:rPr lang="en-US" sz="1700" dirty="0" smtClean="0">
                <a:latin typeface="Calibri" panose="020F0502020204030204" pitchFamily="34" charset="0"/>
              </a:rPr>
              <a:t>Red </a:t>
            </a:r>
            <a:r>
              <a:rPr lang="en-US" sz="1700" dirty="0">
                <a:latin typeface="Calibri" panose="020F0502020204030204" pitchFamily="34" charset="0"/>
              </a:rPr>
              <a:t>= Not </a:t>
            </a:r>
            <a:r>
              <a:rPr lang="en-US" sz="1700" dirty="0" smtClean="0">
                <a:latin typeface="Calibri" panose="020F0502020204030204" pitchFamily="34" charset="0"/>
              </a:rPr>
              <a:t>started</a:t>
            </a:r>
          </a:p>
          <a:p>
            <a:pPr marL="365760" lvl="1">
              <a:spcBef>
                <a:spcPts val="0"/>
              </a:spcBef>
              <a:tabLst>
                <a:tab pos="228600" algn="l"/>
              </a:tabLst>
            </a:pPr>
            <a:r>
              <a:rPr lang="en-US" sz="2000" dirty="0">
                <a:solidFill>
                  <a:srgbClr val="FFC000"/>
                </a:solidFill>
                <a:latin typeface="Wingdings" panose="05000000000000000000" pitchFamily="2" charset="2"/>
              </a:rPr>
              <a:t>n</a:t>
            </a:r>
            <a:r>
              <a:rPr lang="en-US" sz="2000" dirty="0"/>
              <a:t> </a:t>
            </a:r>
            <a:r>
              <a:rPr lang="en-US" sz="1700" dirty="0" smtClean="0">
                <a:solidFill>
                  <a:srgbClr val="FFFFFF"/>
                </a:solidFill>
                <a:latin typeface="Calibri" panose="020F0502020204030204" pitchFamily="34" charset="0"/>
                <a:ea typeface="Helvetica" pitchFamily="-112" charset="0"/>
                <a:cs typeface="Helvetica" pitchFamily="-112" charset="0"/>
              </a:rPr>
              <a:t>Yellow = </a:t>
            </a:r>
            <a:r>
              <a:rPr lang="en-US" sz="1700" dirty="0">
                <a:latin typeface="Calibri" panose="020F0502020204030204" pitchFamily="34" charset="0"/>
              </a:rPr>
              <a:t>started </a:t>
            </a:r>
            <a:br>
              <a:rPr lang="en-US" sz="1700" dirty="0">
                <a:latin typeface="Calibri" panose="020F0502020204030204" pitchFamily="34" charset="0"/>
              </a:rPr>
            </a:br>
            <a:r>
              <a:rPr lang="en-US" sz="1700" dirty="0" smtClean="0">
                <a:latin typeface="Calibri" panose="020F0502020204030204" pitchFamily="34" charset="0"/>
              </a:rPr>
              <a:t>      but </a:t>
            </a:r>
            <a:r>
              <a:rPr lang="en-US" sz="1700" dirty="0">
                <a:latin typeface="Calibri" panose="020F0502020204030204" pitchFamily="34" charset="0"/>
              </a:rPr>
              <a:t>not finished </a:t>
            </a:r>
            <a:endParaRPr lang="en-US" sz="1700" dirty="0" smtClean="0">
              <a:latin typeface="Calibri" panose="020F0502020204030204" pitchFamily="34" charset="0"/>
            </a:endParaRPr>
          </a:p>
          <a:p>
            <a:pPr marL="365760" lvl="1">
              <a:spcBef>
                <a:spcPts val="0"/>
              </a:spcBef>
              <a:tabLst>
                <a:tab pos="228600" algn="l"/>
              </a:tabLst>
            </a:pPr>
            <a:r>
              <a:rPr lang="en-US" sz="1600" dirty="0">
                <a:solidFill>
                  <a:srgbClr val="00B050"/>
                </a:solidFill>
                <a:latin typeface="Wingdings" panose="05000000000000000000" pitchFamily="2" charset="2"/>
              </a:rPr>
              <a:t>n</a:t>
            </a:r>
            <a:r>
              <a:rPr lang="en-US" sz="1400" dirty="0"/>
              <a:t> </a:t>
            </a:r>
            <a:r>
              <a:rPr lang="en-US" sz="1700" dirty="0" smtClean="0">
                <a:solidFill>
                  <a:srgbClr val="FFFFFF"/>
                </a:solidFill>
                <a:latin typeface="Calibri" panose="020F0502020204030204" pitchFamily="34" charset="0"/>
                <a:ea typeface="Helvetica" pitchFamily="-112" charset="0"/>
                <a:cs typeface="Helvetica" pitchFamily="-112" charset="0"/>
              </a:rPr>
              <a:t>Green = Complete</a:t>
            </a:r>
            <a:endParaRPr lang="en-US" dirty="0" smtClean="0">
              <a:solidFill>
                <a:srgbClr val="FFFFFF"/>
              </a:solidFill>
              <a:latin typeface="Calibri" panose="020F0502020204030204" pitchFamily="34" charset="0"/>
              <a:ea typeface="Helvetica" pitchFamily="-112" charset="0"/>
              <a:cs typeface="Helvetica" pitchFamily="-112" charset="0"/>
            </a:endParaRPr>
          </a:p>
          <a:p>
            <a:pPr marL="365760">
              <a:spcBef>
                <a:spcPts val="1200"/>
              </a:spcBef>
            </a:pPr>
            <a:endParaRPr lang="en-US" dirty="0">
              <a:solidFill>
                <a:srgbClr val="FFFFFF"/>
              </a:solidFill>
              <a:latin typeface="Calibri" panose="020F0502020204030204" pitchFamily="34" charset="0"/>
              <a:ea typeface="ＭＳ Ｐゴシック" pitchFamily="-112" charset="-128"/>
              <a:cs typeface="ＭＳ Ｐゴシック" pitchFamily="-112" charset="-128"/>
            </a:endParaRPr>
          </a:p>
        </p:txBody>
      </p:sp>
      <p:cxnSp>
        <p:nvCxnSpPr>
          <p:cNvPr id="6" name="Straight Arrow Connector 5"/>
          <p:cNvCxnSpPr/>
          <p:nvPr/>
        </p:nvCxnSpPr>
        <p:spPr>
          <a:xfrm flipV="1">
            <a:off x="184785" y="2277712"/>
            <a:ext cx="472440" cy="339357"/>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V="1">
            <a:off x="184786" y="3536892"/>
            <a:ext cx="472440" cy="339357"/>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69539"/>
            <a:ext cx="8867217" cy="660734"/>
          </a:xfrm>
        </p:spPr>
        <p:txBody>
          <a:bodyPr/>
          <a:lstStyle/>
          <a:p>
            <a:pPr eaLnBrk="1" hangingPunct="1"/>
            <a:r>
              <a:rPr lang="en-US" sz="4000" dirty="0" smtClean="0"/>
              <a:t>Student Profile: Basic Information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12" y="1551966"/>
            <a:ext cx="5950024" cy="467648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7" name="Rectangle 6"/>
          <p:cNvSpPr/>
          <p:nvPr/>
        </p:nvSpPr>
        <p:spPr>
          <a:xfrm>
            <a:off x="6575620" y="1568964"/>
            <a:ext cx="2191714" cy="2285957"/>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buFont typeface="Arial"/>
              <a:buChar char="•"/>
              <a:defRPr/>
            </a:pP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Items marked with a double star ** are </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required to move on from each section.</a:t>
            </a:r>
            <a:endPar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a:p>
            <a:pPr marL="228600" indent="-228600">
              <a:defRPr/>
            </a:pPr>
            <a:r>
              <a:rPr lang="en-US" sz="9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 </a:t>
            </a:r>
          </a:p>
          <a:p>
            <a:pPr marL="228600" indent="-228600">
              <a:buFont typeface="Arial"/>
              <a:buChar char="•"/>
              <a:defRPr/>
            </a:pPr>
            <a:endParaRPr lang="en-US" dirty="0">
              <a:solidFill>
                <a:srgbClr val="FFFFFF"/>
              </a:solidFill>
              <a:effectLst>
                <a:outerShdw blurRad="50800" dist="38100" dir="2700000" algn="br">
                  <a:srgbClr val="000000">
                    <a:alpha val="43000"/>
                  </a:srgbClr>
                </a:outerShdw>
              </a:effectLst>
              <a:latin typeface="Calibri" panose="020F0502020204030204" pitchFamily="34" charset="0"/>
            </a:endParaRPr>
          </a:p>
        </p:txBody>
      </p:sp>
      <p:sp>
        <p:nvSpPr>
          <p:cNvPr id="13" name="Oval 7"/>
          <p:cNvSpPr>
            <a:spLocks noChangeArrowheads="1"/>
          </p:cNvSpPr>
          <p:nvPr/>
        </p:nvSpPr>
        <p:spPr bwMode="auto">
          <a:xfrm>
            <a:off x="1901952" y="2495549"/>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8" name="Oval 7"/>
          <p:cNvSpPr>
            <a:spLocks noChangeArrowheads="1"/>
          </p:cNvSpPr>
          <p:nvPr/>
        </p:nvSpPr>
        <p:spPr bwMode="auto">
          <a:xfrm>
            <a:off x="1901952" y="2671761"/>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9" name="Oval 7"/>
          <p:cNvSpPr>
            <a:spLocks noChangeArrowheads="1"/>
          </p:cNvSpPr>
          <p:nvPr/>
        </p:nvSpPr>
        <p:spPr bwMode="auto">
          <a:xfrm>
            <a:off x="1901492" y="3626642"/>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0" name="Oval 7"/>
          <p:cNvSpPr>
            <a:spLocks noChangeArrowheads="1"/>
          </p:cNvSpPr>
          <p:nvPr/>
        </p:nvSpPr>
        <p:spPr bwMode="auto">
          <a:xfrm>
            <a:off x="1901952" y="3781423"/>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1" name="Oval 7"/>
          <p:cNvSpPr>
            <a:spLocks noChangeArrowheads="1"/>
          </p:cNvSpPr>
          <p:nvPr/>
        </p:nvSpPr>
        <p:spPr bwMode="auto">
          <a:xfrm>
            <a:off x="1901952" y="3943347"/>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3" name="Oval 7"/>
          <p:cNvSpPr>
            <a:spLocks noChangeArrowheads="1"/>
          </p:cNvSpPr>
          <p:nvPr/>
        </p:nvSpPr>
        <p:spPr bwMode="auto">
          <a:xfrm>
            <a:off x="1901952" y="4607716"/>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4" name="Oval 7"/>
          <p:cNvSpPr>
            <a:spLocks noChangeArrowheads="1"/>
          </p:cNvSpPr>
          <p:nvPr/>
        </p:nvSpPr>
        <p:spPr bwMode="auto">
          <a:xfrm>
            <a:off x="1901952" y="4426740"/>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5" name="Oval 7"/>
          <p:cNvSpPr>
            <a:spLocks noChangeArrowheads="1"/>
          </p:cNvSpPr>
          <p:nvPr/>
        </p:nvSpPr>
        <p:spPr bwMode="auto">
          <a:xfrm>
            <a:off x="1901491" y="5249066"/>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6" name="Oval 7"/>
          <p:cNvSpPr>
            <a:spLocks noChangeArrowheads="1"/>
          </p:cNvSpPr>
          <p:nvPr/>
        </p:nvSpPr>
        <p:spPr bwMode="auto">
          <a:xfrm>
            <a:off x="1901490" y="5089369"/>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4" name="Oval 7"/>
          <p:cNvSpPr>
            <a:spLocks noChangeArrowheads="1"/>
          </p:cNvSpPr>
          <p:nvPr/>
        </p:nvSpPr>
        <p:spPr bwMode="auto">
          <a:xfrm>
            <a:off x="1901952" y="5901756"/>
            <a:ext cx="223839" cy="146997"/>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 b="1127"/>
          <a:stretch/>
        </p:blipFill>
        <p:spPr bwMode="auto">
          <a:xfrm>
            <a:off x="309562" y="1698825"/>
            <a:ext cx="5961697" cy="4724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698" name="Title 1"/>
          <p:cNvSpPr>
            <a:spLocks noGrp="1"/>
          </p:cNvSpPr>
          <p:nvPr>
            <p:ph type="title" idx="4294967295"/>
          </p:nvPr>
        </p:nvSpPr>
        <p:spPr>
          <a:xfrm>
            <a:off x="0" y="0"/>
            <a:ext cx="9144000" cy="919163"/>
          </a:xfrm>
        </p:spPr>
        <p:txBody>
          <a:bodyPr/>
          <a:lstStyle/>
          <a:p>
            <a:pPr eaLnBrk="1" hangingPunct="1"/>
            <a:r>
              <a:rPr lang="en-US" sz="4000" dirty="0" smtClean="0"/>
              <a:t>Student Profile: Additional Information</a:t>
            </a:r>
          </a:p>
        </p:txBody>
      </p:sp>
      <p:sp>
        <p:nvSpPr>
          <p:cNvPr id="5" name="Rectangle 4"/>
          <p:cNvSpPr/>
          <p:nvPr/>
        </p:nvSpPr>
        <p:spPr>
          <a:xfrm>
            <a:off x="6423949" y="1710380"/>
            <a:ext cx="2392504" cy="3009305"/>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Items </a:t>
            </a: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marked with a single star * are part </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of your completion percentage. </a:t>
            </a:r>
          </a:p>
          <a:p>
            <a:pPr marL="228600" indent="-228600">
              <a:spcBef>
                <a:spcPts val="1200"/>
              </a:spcBef>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Complete all these fields to </a:t>
            </a:r>
            <a:b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move your profile to 100% completion.</a:t>
            </a:r>
            <a:endParaRPr lang="en-US" dirty="0">
              <a:solidFill>
                <a:srgbClr val="FFFFFF"/>
              </a:solidFill>
              <a:effectLst>
                <a:outerShdw blurRad="50800" dist="38100" dir="2700000" algn="br">
                  <a:srgbClr val="000000">
                    <a:alpha val="43000"/>
                  </a:srgbClr>
                </a:outerShdw>
              </a:effectLst>
              <a:latin typeface="Calibri" panose="020F0502020204030204" pitchFamily="34" charset="0"/>
            </a:endParaRPr>
          </a:p>
        </p:txBody>
      </p:sp>
      <p:sp>
        <p:nvSpPr>
          <p:cNvPr id="29700" name="Oval 7"/>
          <p:cNvSpPr>
            <a:spLocks noChangeArrowheads="1"/>
          </p:cNvSpPr>
          <p:nvPr/>
        </p:nvSpPr>
        <p:spPr bwMode="auto">
          <a:xfrm>
            <a:off x="1954918" y="3304562"/>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19" name="Oval 7"/>
          <p:cNvSpPr>
            <a:spLocks noChangeArrowheads="1"/>
          </p:cNvSpPr>
          <p:nvPr/>
        </p:nvSpPr>
        <p:spPr bwMode="auto">
          <a:xfrm>
            <a:off x="1956816" y="3476011"/>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0" name="Oval 7"/>
          <p:cNvSpPr>
            <a:spLocks noChangeArrowheads="1"/>
          </p:cNvSpPr>
          <p:nvPr/>
        </p:nvSpPr>
        <p:spPr bwMode="auto">
          <a:xfrm>
            <a:off x="1956816" y="3933193"/>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1" name="Oval 7"/>
          <p:cNvSpPr>
            <a:spLocks noChangeArrowheads="1"/>
          </p:cNvSpPr>
          <p:nvPr/>
        </p:nvSpPr>
        <p:spPr bwMode="auto">
          <a:xfrm>
            <a:off x="1959727" y="4087972"/>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2" name="Oval 7"/>
          <p:cNvSpPr>
            <a:spLocks noChangeArrowheads="1"/>
          </p:cNvSpPr>
          <p:nvPr/>
        </p:nvSpPr>
        <p:spPr bwMode="auto">
          <a:xfrm>
            <a:off x="1957330" y="4242682"/>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29" name="Oval 7"/>
          <p:cNvSpPr>
            <a:spLocks noChangeArrowheads="1"/>
          </p:cNvSpPr>
          <p:nvPr/>
        </p:nvSpPr>
        <p:spPr bwMode="auto">
          <a:xfrm>
            <a:off x="1956816" y="4495020"/>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
        <p:nvSpPr>
          <p:cNvPr id="30" name="Oval 7"/>
          <p:cNvSpPr>
            <a:spLocks noChangeArrowheads="1"/>
          </p:cNvSpPr>
          <p:nvPr/>
        </p:nvSpPr>
        <p:spPr bwMode="auto">
          <a:xfrm>
            <a:off x="1960505" y="4645902"/>
            <a:ext cx="223838" cy="147568"/>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0"/>
            <a:ext cx="9144000" cy="919163"/>
          </a:xfrm>
        </p:spPr>
        <p:txBody>
          <a:bodyPr/>
          <a:lstStyle/>
          <a:p>
            <a:pPr eaLnBrk="1" hangingPunct="1"/>
            <a:r>
              <a:rPr lang="en-US" sz="4000" dirty="0" smtClean="0"/>
              <a:t>Student Profile: Schools</a:t>
            </a:r>
          </a:p>
        </p:txBody>
      </p:sp>
      <p:sp>
        <p:nvSpPr>
          <p:cNvPr id="5" name="Rectangle 4"/>
          <p:cNvSpPr/>
          <p:nvPr/>
        </p:nvSpPr>
        <p:spPr>
          <a:xfrm>
            <a:off x="6597570" y="1728334"/>
            <a:ext cx="2303362" cy="1963990"/>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prstTxWarp prst="textNoShape">
              <a:avLst/>
            </a:prstTxWarp>
          </a:bodyPr>
          <a:lstStyle/>
          <a:p>
            <a:r>
              <a:rPr lang="en-US" sz="2000" dirty="0" smtClean="0">
                <a:solidFill>
                  <a:srgbClr val="FFFFFF"/>
                </a:solidFill>
                <a:latin typeface="Calibri" panose="020F0502020204030204" pitchFamily="34" charset="0"/>
                <a:ea typeface="Helvetica" pitchFamily="-112" charset="0"/>
                <a:cs typeface="Helvetica" pitchFamily="-112" charset="0"/>
              </a:rPr>
              <a:t>Be </a:t>
            </a:r>
            <a:r>
              <a:rPr lang="en-US" sz="2000" dirty="0">
                <a:solidFill>
                  <a:srgbClr val="FFFFFF"/>
                </a:solidFill>
                <a:latin typeface="Calibri" panose="020F0502020204030204" pitchFamily="34" charset="0"/>
                <a:ea typeface="Helvetica" pitchFamily="-112" charset="0"/>
                <a:cs typeface="Helvetica" pitchFamily="-112" charset="0"/>
              </a:rPr>
              <a:t>complete and accurate! </a:t>
            </a:r>
          </a:p>
          <a:p>
            <a:r>
              <a:rPr lang="en-US" sz="800" dirty="0">
                <a:solidFill>
                  <a:srgbClr val="FFFFFF"/>
                </a:solidFill>
                <a:latin typeface="Calibri" panose="020F0502020204030204" pitchFamily="34" charset="0"/>
                <a:ea typeface="Helvetica" pitchFamily="-112" charset="0"/>
                <a:cs typeface="Helvetica" pitchFamily="-112" charset="0"/>
              </a:rPr>
              <a:t> </a:t>
            </a:r>
          </a:p>
          <a:p>
            <a:pPr>
              <a:spcBef>
                <a:spcPts val="1200"/>
              </a:spcBef>
            </a:pPr>
            <a:r>
              <a:rPr lang="en-US" sz="2000" dirty="0" smtClean="0">
                <a:solidFill>
                  <a:srgbClr val="FFFFFF"/>
                </a:solidFill>
                <a:latin typeface="Calibri" panose="020F0502020204030204" pitchFamily="34" charset="0"/>
                <a:ea typeface="Helvetica" pitchFamily="-112" charset="0"/>
                <a:cs typeface="Helvetica" pitchFamily="-112" charset="0"/>
              </a:rPr>
              <a:t>Doing so will </a:t>
            </a:r>
            <a:r>
              <a:rPr lang="en-US" sz="2000" dirty="0">
                <a:solidFill>
                  <a:srgbClr val="FFFFFF"/>
                </a:solidFill>
                <a:latin typeface="Calibri" panose="020F0502020204030204" pitchFamily="34" charset="0"/>
                <a:ea typeface="Helvetica" pitchFamily="-112" charset="0"/>
                <a:cs typeface="Helvetica" pitchFamily="-112" charset="0"/>
              </a:rPr>
              <a:t>lead to more scholarship opportunities.</a:t>
            </a:r>
            <a:endParaRPr lang="en-US" sz="2000" dirty="0">
              <a:solidFill>
                <a:srgbClr val="FFFFFF"/>
              </a:solidFill>
              <a:latin typeface="Calibri" panose="020F0502020204030204" pitchFamily="34" charset="0"/>
              <a:ea typeface="ＭＳ Ｐゴシック" pitchFamily="-112" charset="-128"/>
              <a:cs typeface="ＭＳ Ｐゴシック" pitchFamily="-112" charset="-128"/>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383" y="1728334"/>
            <a:ext cx="6147678" cy="454455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0" y="0"/>
            <a:ext cx="9144000" cy="919163"/>
          </a:xfrm>
        </p:spPr>
        <p:txBody>
          <a:bodyPr/>
          <a:lstStyle/>
          <a:p>
            <a:pPr eaLnBrk="1" hangingPunct="1"/>
            <a:r>
              <a:rPr lang="en-US" sz="4000" dirty="0" smtClean="0"/>
              <a:t>Student Profile: GPA</a:t>
            </a:r>
          </a:p>
        </p:txBody>
      </p:sp>
      <p:sp>
        <p:nvSpPr>
          <p:cNvPr id="5" name="Rectangle 4"/>
          <p:cNvSpPr/>
          <p:nvPr/>
        </p:nvSpPr>
        <p:spPr>
          <a:xfrm>
            <a:off x="6339840" y="1749262"/>
            <a:ext cx="2341142" cy="4031937"/>
          </a:xfrm>
          <a:prstGeom prst="rect">
            <a:avLst/>
          </a:prstGeom>
          <a:solidFill>
            <a:srgbClr val="174287"/>
          </a:solidFill>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85750" indent="-285750">
              <a:buFont typeface="Arial" panose="020B0604020202020204" pitchFamily="34" charset="0"/>
              <a:buChar char="•"/>
            </a:pP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Accuracy is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important! </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Data </a:t>
            </a: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will be compared to your transcript</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t>
            </a:r>
            <a:endParaRPr lang="en-US" dirty="0">
              <a:latin typeface="Calibri" panose="020F0502020204030204" pitchFamily="34" charset="0"/>
            </a:endParaRPr>
          </a:p>
          <a:p>
            <a:pPr marL="285750" indent="-285750">
              <a:spcBef>
                <a:spcPts val="1200"/>
              </a:spcBef>
              <a:buFont typeface="Arial" panose="020B0604020202020204" pitchFamily="34" charset="0"/>
              <a:buChar char="•"/>
            </a:pPr>
            <a:r>
              <a:rPr lang="en-US" dirty="0">
                <a:latin typeface="Calibri" panose="020F0502020204030204" pitchFamily="34" charset="0"/>
              </a:rPr>
              <a:t>If you have a weighted GPA, </a:t>
            </a:r>
            <a:br>
              <a:rPr lang="en-US" dirty="0">
                <a:latin typeface="Calibri" panose="020F0502020204030204" pitchFamily="34" charset="0"/>
              </a:rPr>
            </a:br>
            <a:r>
              <a:rPr lang="en-US" dirty="0">
                <a:latin typeface="Calibri" panose="020F0502020204030204" pitchFamily="34" charset="0"/>
              </a:rPr>
              <a:t>make sure you </a:t>
            </a:r>
            <a:br>
              <a:rPr lang="en-US" dirty="0">
                <a:latin typeface="Calibri" panose="020F0502020204030204" pitchFamily="34" charset="0"/>
              </a:rPr>
            </a:br>
            <a:r>
              <a:rPr lang="en-US" dirty="0">
                <a:latin typeface="Calibri" panose="020F0502020204030204" pitchFamily="34" charset="0"/>
              </a:rPr>
              <a:t>check </a:t>
            </a:r>
            <a:r>
              <a:rPr lang="en-US" dirty="0" smtClean="0">
                <a:latin typeface="Calibri" panose="020F0502020204030204" pitchFamily="34" charset="0"/>
              </a:rPr>
              <a:t>this </a:t>
            </a:r>
            <a:r>
              <a:rPr lang="en-US" dirty="0">
                <a:latin typeface="Calibri" panose="020F0502020204030204" pitchFamily="34" charset="0"/>
              </a:rPr>
              <a:t>box</a:t>
            </a:r>
            <a:r>
              <a:rPr lang="en-US" dirty="0" smtClean="0">
                <a:latin typeface="Calibri" panose="020F0502020204030204" pitchFamily="34" charset="0"/>
              </a:rPr>
              <a:t>.</a:t>
            </a:r>
            <a:endParaRPr lang="en-US" sz="8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a:p>
            <a:pPr marL="285750" indent="-285750">
              <a:spcBef>
                <a:spcPts val="1200"/>
              </a:spcBef>
              <a:buFont typeface="Arial" panose="020B0604020202020204" pitchFamily="34" charset="0"/>
              <a:buChar cha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Enter your </a:t>
            </a:r>
            <a:r>
              <a:rPr lang="en-US" sz="1700" dirty="0" smtClean="0">
                <a:latin typeface="Calibri" panose="020F0502020204030204" pitchFamily="34" charset="0"/>
              </a:rPr>
              <a:t>GPA </a:t>
            </a:r>
            <a:r>
              <a:rPr lang="en-US" sz="1700" dirty="0">
                <a:latin typeface="Calibri" panose="020F0502020204030204" pitchFamily="34" charset="0"/>
              </a:rPr>
              <a:t>and the GPA </a:t>
            </a:r>
            <a:r>
              <a:rPr lang="en-US" sz="1700" dirty="0" smtClean="0">
                <a:latin typeface="Calibri" panose="020F0502020204030204" pitchFamily="34" charset="0"/>
              </a:rPr>
              <a:t>scale </a:t>
            </a:r>
            <a:r>
              <a:rPr lang="en-US" sz="1700" dirty="0">
                <a:latin typeface="Calibri" panose="020F0502020204030204" pitchFamily="34" charset="0"/>
              </a:rPr>
              <a:t>as </a:t>
            </a:r>
            <a:r>
              <a:rPr lang="en-US" sz="1700" dirty="0" smtClean="0">
                <a:latin typeface="Calibri" panose="020F0502020204030204" pitchFamily="34" charset="0"/>
              </a:rPr>
              <a:t>shown on your transcript. </a:t>
            </a:r>
            <a:endParaRPr lang="en-US" sz="1700" dirty="0">
              <a:latin typeface="Calibri" panose="020F0502020204030204" pitchFamily="34"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36" y="1759217"/>
            <a:ext cx="5692569" cy="4031960"/>
          </a:xfrm>
          <a:prstGeom prst="rect">
            <a:avLst/>
          </a:prstGeom>
          <a:solidFill>
            <a:schemeClr val="bg1">
              <a:lumMod val="65000"/>
            </a:schemeClr>
          </a:solidFill>
          <a:ln w="6350">
            <a:solidFill>
              <a:schemeClr val="bg1">
                <a:lumMod val="65000"/>
              </a:schemeClr>
            </a:solidFill>
            <a:miter lim="800000"/>
            <a:headEnd/>
            <a:tailEnd/>
          </a:ln>
          <a:extLst/>
        </p:spPr>
      </p:pic>
      <p:cxnSp>
        <p:nvCxnSpPr>
          <p:cNvPr id="6" name="Straight Arrow Connector 5"/>
          <p:cNvCxnSpPr/>
          <p:nvPr/>
        </p:nvCxnSpPr>
        <p:spPr>
          <a:xfrm flipH="1">
            <a:off x="4219575" y="3634740"/>
            <a:ext cx="2087983" cy="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7" name="Straight Arrow Connector 6"/>
          <p:cNvCxnSpPr/>
          <p:nvPr/>
        </p:nvCxnSpPr>
        <p:spPr>
          <a:xfrm flipH="1">
            <a:off x="5029200" y="4594860"/>
            <a:ext cx="1310640" cy="729615"/>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084" y="1819275"/>
            <a:ext cx="5942070" cy="3653477"/>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3794" name="Title 1"/>
          <p:cNvSpPr>
            <a:spLocks noGrp="1"/>
          </p:cNvSpPr>
          <p:nvPr>
            <p:ph type="title" idx="4294967295"/>
          </p:nvPr>
        </p:nvSpPr>
        <p:spPr>
          <a:xfrm>
            <a:off x="0" y="0"/>
            <a:ext cx="9144000" cy="919163"/>
          </a:xfrm>
        </p:spPr>
        <p:txBody>
          <a:bodyPr/>
          <a:lstStyle/>
          <a:p>
            <a:pPr eaLnBrk="1" hangingPunct="1"/>
            <a:r>
              <a:rPr lang="en-US" sz="4000" dirty="0" smtClean="0"/>
              <a:t>Student Profile: Class Rank</a:t>
            </a:r>
          </a:p>
        </p:txBody>
      </p:sp>
      <p:sp>
        <p:nvSpPr>
          <p:cNvPr id="7" name="Rectangle 6"/>
          <p:cNvSpPr/>
          <p:nvPr/>
        </p:nvSpPr>
        <p:spPr>
          <a:xfrm>
            <a:off x="6307559" y="1819275"/>
            <a:ext cx="2503320" cy="3295438"/>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ts val="1200"/>
              </a:spcBef>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Class Rank is used along with GPA information.</a:t>
            </a:r>
          </a:p>
          <a:p>
            <a:pPr marL="228600" indent="-228600">
              <a:spcBef>
                <a:spcPts val="1200"/>
              </a:spcBef>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If your school ranks students, you will </a:t>
            </a:r>
            <a:r>
              <a:rPr lang="en-US" sz="1700" dirty="0">
                <a:solidFill>
                  <a:srgbClr val="FFFFFF"/>
                </a:solidFill>
                <a:latin typeface="Calibri" panose="020F0502020204030204" pitchFamily="34" charset="0"/>
                <a:ea typeface="Helvetica" pitchFamily="-112" charset="0"/>
                <a:cs typeface="Helvetica" pitchFamily="-112" charset="0"/>
              </a:rPr>
              <a:t/>
            </a:r>
            <a:br>
              <a:rPr lang="en-US" sz="1700" dirty="0">
                <a:solidFill>
                  <a:srgbClr val="FFFFFF"/>
                </a:solidFill>
                <a:latin typeface="Calibri" panose="020F0502020204030204" pitchFamily="34" charset="0"/>
                <a:ea typeface="Helvetica" pitchFamily="-112" charset="0"/>
                <a:cs typeface="Helvetica" pitchFamily="-112" charset="0"/>
              </a:rPr>
            </a:br>
            <a:r>
              <a:rPr lang="en-US" sz="1700" dirty="0" smtClean="0">
                <a:solidFill>
                  <a:srgbClr val="FFFFFF"/>
                </a:solidFill>
                <a:latin typeface="Calibri" panose="020F0502020204030204" pitchFamily="34" charset="0"/>
                <a:ea typeface="Helvetica" pitchFamily="-112" charset="0"/>
                <a:cs typeface="Helvetica" pitchFamily="-112" charset="0"/>
              </a:rPr>
              <a:t>need to indicate the system used</a:t>
            </a:r>
            <a:r>
              <a:rPr lang="en-US" sz="1700" dirty="0" smtClean="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rPr>
              <a:t> </a:t>
            </a:r>
            <a:endParaRPr lang="en-US" sz="1700"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endParaRPr>
          </a:p>
          <a:p>
            <a:pPr marL="228600" indent="-228600">
              <a:spcBef>
                <a:spcPts val="1200"/>
              </a:spcBef>
              <a:buFont typeface="Arial" pitchFamily="-112" charset="0"/>
              <a:buChar char="•"/>
            </a:pPr>
            <a:r>
              <a:rPr lang="en-US" sz="1700" dirty="0">
                <a:solidFill>
                  <a:srgbClr val="FFFFFF"/>
                </a:solidFill>
                <a:latin typeface="Calibri" panose="020F0502020204030204" pitchFamily="34" charset="0"/>
                <a:ea typeface="Helvetica" pitchFamily="-112" charset="0"/>
                <a:cs typeface="Helvetica" pitchFamily="-112" charset="0"/>
              </a:rPr>
              <a:t>If your school does </a:t>
            </a:r>
            <a:r>
              <a:rPr lang="en-US" sz="1700" dirty="0" smtClean="0">
                <a:solidFill>
                  <a:srgbClr val="FFFFFF"/>
                </a:solidFill>
                <a:latin typeface="Calibri" panose="020F0502020204030204" pitchFamily="34" charset="0"/>
                <a:ea typeface="Helvetica" pitchFamily="-112" charset="0"/>
                <a:cs typeface="Helvetica" pitchFamily="-112" charset="0"/>
              </a:rPr>
              <a:t/>
            </a:r>
            <a:br>
              <a:rPr lang="en-US" sz="1700" dirty="0" smtClean="0">
                <a:solidFill>
                  <a:srgbClr val="FFFFFF"/>
                </a:solidFill>
                <a:latin typeface="Calibri" panose="020F0502020204030204" pitchFamily="34" charset="0"/>
                <a:ea typeface="Helvetica" pitchFamily="-112" charset="0"/>
                <a:cs typeface="Helvetica" pitchFamily="-112" charset="0"/>
              </a:rPr>
            </a:br>
            <a:r>
              <a:rPr lang="en-US" sz="1700" dirty="0" smtClean="0">
                <a:solidFill>
                  <a:srgbClr val="FFFFFF"/>
                </a:solidFill>
                <a:latin typeface="Calibri" panose="020F0502020204030204" pitchFamily="34" charset="0"/>
                <a:ea typeface="Helvetica" pitchFamily="-112" charset="0"/>
                <a:cs typeface="Helvetica" pitchFamily="-112" charset="0"/>
              </a:rPr>
              <a:t>not </a:t>
            </a:r>
            <a:r>
              <a:rPr lang="en-US" sz="1700" dirty="0">
                <a:solidFill>
                  <a:srgbClr val="FFFFFF"/>
                </a:solidFill>
                <a:latin typeface="Calibri" panose="020F0502020204030204" pitchFamily="34" charset="0"/>
                <a:ea typeface="Helvetica" pitchFamily="-112" charset="0"/>
                <a:cs typeface="Helvetica" pitchFamily="-112" charset="0"/>
              </a:rPr>
              <a:t>rank students, select “</a:t>
            </a:r>
            <a:r>
              <a:rPr lang="en-US" sz="1700" dirty="0" smtClean="0">
                <a:solidFill>
                  <a:srgbClr val="FFFFFF"/>
                </a:solidFill>
                <a:latin typeface="Calibri" panose="020F0502020204030204" pitchFamily="34" charset="0"/>
                <a:ea typeface="Helvetica" pitchFamily="-112" charset="0"/>
                <a:cs typeface="Helvetica" pitchFamily="-112" charset="0"/>
              </a:rPr>
              <a:t>No.”</a:t>
            </a:r>
            <a:endParaRPr lang="en-US" sz="1700"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endParaRPr>
          </a:p>
        </p:txBody>
      </p:sp>
      <p:cxnSp>
        <p:nvCxnSpPr>
          <p:cNvPr id="8" name="Straight Arrow Connector 7"/>
          <p:cNvCxnSpPr/>
          <p:nvPr/>
        </p:nvCxnSpPr>
        <p:spPr>
          <a:xfrm flipH="1" flipV="1">
            <a:off x="4562475" y="2705100"/>
            <a:ext cx="1745084" cy="66590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699" y="1566401"/>
            <a:ext cx="6631597" cy="4100512"/>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073" y="3909521"/>
            <a:ext cx="5442978" cy="2313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0" name="Title 1"/>
          <p:cNvSpPr>
            <a:spLocks noGrp="1"/>
          </p:cNvSpPr>
          <p:nvPr>
            <p:ph type="title" idx="4294967295"/>
          </p:nvPr>
        </p:nvSpPr>
        <p:spPr>
          <a:xfrm>
            <a:off x="0" y="0"/>
            <a:ext cx="9144000" cy="919163"/>
          </a:xfrm>
        </p:spPr>
        <p:txBody>
          <a:bodyPr/>
          <a:lstStyle/>
          <a:p>
            <a:pPr eaLnBrk="1" hangingPunct="1"/>
            <a:r>
              <a:rPr lang="en-US" sz="4000" dirty="0" smtClean="0"/>
              <a:t>Student Profile: Test Scores</a:t>
            </a:r>
          </a:p>
        </p:txBody>
      </p:sp>
      <p:sp>
        <p:nvSpPr>
          <p:cNvPr id="11" name="Rectangle 10"/>
          <p:cNvSpPr/>
          <p:nvPr/>
        </p:nvSpPr>
        <p:spPr>
          <a:xfrm>
            <a:off x="6256805" y="2146631"/>
            <a:ext cx="2249020" cy="2250743"/>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indent="-228600">
              <a:defRP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Click this button to enter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ALL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your test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information</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 </a:t>
            </a:r>
          </a:p>
          <a:p>
            <a:pPr indent="-228600">
              <a:spcBef>
                <a:spcPts val="1200"/>
              </a:spcBef>
              <a:defRP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You can enter multiple tests and save to add </a:t>
            </a:r>
            <a:b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more later.</a:t>
            </a:r>
            <a:endParaRPr lang="en-US" sz="1700" dirty="0">
              <a:solidFill>
                <a:srgbClr val="FFFFFF"/>
              </a:solidFill>
              <a:effectLst>
                <a:outerShdw blurRad="50800" dist="38100" dir="2700000" algn="br">
                  <a:srgbClr val="000000">
                    <a:alpha val="43000"/>
                  </a:srgbClr>
                </a:outerShdw>
              </a:effectLst>
              <a:latin typeface="Calibri" panose="020F0502020204030204" pitchFamily="34" charset="0"/>
            </a:endParaRPr>
          </a:p>
        </p:txBody>
      </p:sp>
      <p:cxnSp>
        <p:nvCxnSpPr>
          <p:cNvPr id="7" name="Straight Arrow Connector 6"/>
          <p:cNvCxnSpPr/>
          <p:nvPr/>
        </p:nvCxnSpPr>
        <p:spPr>
          <a:xfrm flipH="1" flipV="1">
            <a:off x="5150734" y="2569580"/>
            <a:ext cx="1073666" cy="254643"/>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654" y="1752885"/>
            <a:ext cx="7111727" cy="438597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4818" name="Title 1"/>
          <p:cNvSpPr>
            <a:spLocks noGrp="1"/>
          </p:cNvSpPr>
          <p:nvPr>
            <p:ph type="title" idx="4294967295"/>
          </p:nvPr>
        </p:nvSpPr>
        <p:spPr>
          <a:xfrm>
            <a:off x="0" y="0"/>
            <a:ext cx="9144000" cy="919163"/>
          </a:xfrm>
        </p:spPr>
        <p:txBody>
          <a:bodyPr/>
          <a:lstStyle/>
          <a:p>
            <a:pPr eaLnBrk="1" hangingPunct="1"/>
            <a:r>
              <a:rPr lang="en-US" sz="4000" dirty="0" smtClean="0"/>
              <a:t>Student Profile: Activities</a:t>
            </a:r>
          </a:p>
        </p:txBody>
      </p:sp>
      <p:sp>
        <p:nvSpPr>
          <p:cNvPr id="5" name="Rectangle 4"/>
          <p:cNvSpPr/>
          <p:nvPr/>
        </p:nvSpPr>
        <p:spPr>
          <a:xfrm>
            <a:off x="4804019" y="3729353"/>
            <a:ext cx="4047809" cy="2164882"/>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buFont typeface="Arial" pitchFamily="-112" charset="0"/>
              <a:buChar char="•"/>
            </a:pPr>
            <a:r>
              <a:rPr lang="en-US" dirty="0">
                <a:solidFill>
                  <a:srgbClr val="FFFFFF"/>
                </a:solidFill>
                <a:latin typeface="Calibri" panose="020F0502020204030204" pitchFamily="34" charset="0"/>
                <a:ea typeface="Helvetica" pitchFamily="-112" charset="0"/>
                <a:cs typeface="Helvetica" pitchFamily="-112" charset="0"/>
              </a:rPr>
              <a:t>Enter ALL school and non-school related </a:t>
            </a:r>
            <a:r>
              <a:rPr lang="en-US" dirty="0" smtClean="0">
                <a:solidFill>
                  <a:srgbClr val="FFFFFF"/>
                </a:solidFill>
                <a:latin typeface="Calibri" panose="020F0502020204030204" pitchFamily="34" charset="0"/>
                <a:ea typeface="Helvetica" pitchFamily="-112" charset="0"/>
                <a:cs typeface="Helvetica" pitchFamily="-112" charset="0"/>
              </a:rPr>
              <a:t>extracurricular activities for the last four years </a:t>
            </a:r>
            <a:r>
              <a:rPr lang="en-US" dirty="0">
                <a:solidFill>
                  <a:srgbClr val="FFFFFF"/>
                </a:solidFill>
                <a:latin typeface="Calibri" panose="020F0502020204030204" pitchFamily="34" charset="0"/>
                <a:ea typeface="Helvetica" pitchFamily="-112" charset="0"/>
                <a:cs typeface="Helvetica" pitchFamily="-112" charset="0"/>
              </a:rPr>
              <a:t>(church, sports, </a:t>
            </a:r>
            <a:r>
              <a:rPr lang="en-US" dirty="0" smtClean="0">
                <a:solidFill>
                  <a:srgbClr val="FFFFFF"/>
                </a:solidFill>
                <a:latin typeface="Calibri" panose="020F0502020204030204" pitchFamily="34" charset="0"/>
                <a:ea typeface="Helvetica" pitchFamily="-112" charset="0"/>
                <a:cs typeface="Helvetica" pitchFamily="-112" charset="0"/>
              </a:rPr>
              <a:t>volunteering, etc</a:t>
            </a:r>
            <a:r>
              <a:rPr lang="en-US" dirty="0">
                <a:solidFill>
                  <a:srgbClr val="FFFFFF"/>
                </a:solidFill>
                <a:latin typeface="Calibri" panose="020F0502020204030204" pitchFamily="34" charset="0"/>
                <a:ea typeface="Helvetica" pitchFamily="-112" charset="0"/>
                <a:cs typeface="Helvetica" pitchFamily="-112" charset="0"/>
              </a:rPr>
              <a:t>.).</a:t>
            </a:r>
          </a:p>
          <a:p>
            <a:pPr marL="228600" indent="-228600"/>
            <a:r>
              <a:rPr lang="en-US" sz="900"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rPr>
              <a:t> </a:t>
            </a:r>
          </a:p>
          <a:p>
            <a:pPr marL="228600" indent="-228600">
              <a:buFont typeface="Arial" pitchFamily="-112" charset="0"/>
              <a:buChar char="•"/>
            </a:pPr>
            <a:r>
              <a:rPr lang="en-US" dirty="0">
                <a:solidFill>
                  <a:srgbClr val="FFFFFF"/>
                </a:solidFill>
                <a:latin typeface="Calibri" panose="020F0502020204030204" pitchFamily="34" charset="0"/>
                <a:ea typeface="Helvetica" pitchFamily="-112" charset="0"/>
                <a:cs typeface="Helvetica" pitchFamily="-112" charset="0"/>
              </a:rPr>
              <a:t>Scoring depends on the completeness of your </a:t>
            </a:r>
            <a:r>
              <a:rPr lang="en-US" dirty="0" smtClean="0">
                <a:solidFill>
                  <a:srgbClr val="FFFFFF"/>
                </a:solidFill>
                <a:latin typeface="Calibri" panose="020F0502020204030204" pitchFamily="34" charset="0"/>
                <a:ea typeface="Helvetica" pitchFamily="-112" charset="0"/>
                <a:cs typeface="Helvetica" pitchFamily="-112" charset="0"/>
              </a:rPr>
              <a:t>profile.</a:t>
            </a:r>
            <a:endParaRPr lang="en-US" dirty="0">
              <a:solidFill>
                <a:srgbClr val="FFFFFF"/>
              </a:solidFill>
              <a:latin typeface="Calibri" panose="020F0502020204030204" pitchFamily="34" charset="0"/>
              <a:ea typeface="Helvetica" pitchFamily="-112" charset="0"/>
              <a:cs typeface="Helvetica" pitchFamily="-112" charset="0"/>
            </a:endParaRPr>
          </a:p>
        </p:txBody>
      </p:sp>
      <p:cxnSp>
        <p:nvCxnSpPr>
          <p:cNvPr id="6" name="Straight Arrow Connector 5"/>
          <p:cNvCxnSpPr/>
          <p:nvPr/>
        </p:nvCxnSpPr>
        <p:spPr>
          <a:xfrm flipH="1" flipV="1">
            <a:off x="4595150" y="2974694"/>
            <a:ext cx="208869" cy="1145893"/>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66" y="1495425"/>
            <a:ext cx="5025781" cy="4755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itle 1"/>
          <p:cNvSpPr>
            <a:spLocks noGrp="1"/>
          </p:cNvSpPr>
          <p:nvPr>
            <p:ph type="title" idx="4294967295"/>
          </p:nvPr>
        </p:nvSpPr>
        <p:spPr>
          <a:xfrm>
            <a:off x="0" y="0"/>
            <a:ext cx="9144000" cy="919163"/>
          </a:xfrm>
        </p:spPr>
        <p:txBody>
          <a:bodyPr/>
          <a:lstStyle/>
          <a:p>
            <a:pPr eaLnBrk="1" hangingPunct="1"/>
            <a:r>
              <a:rPr lang="en-US" sz="4000" dirty="0" smtClean="0"/>
              <a:t>Student Profile: Activities</a:t>
            </a:r>
          </a:p>
        </p:txBody>
      </p:sp>
      <p:sp>
        <p:nvSpPr>
          <p:cNvPr id="5" name="Rectangle 4"/>
          <p:cNvSpPr/>
          <p:nvPr/>
        </p:nvSpPr>
        <p:spPr>
          <a:xfrm>
            <a:off x="5459169" y="1495425"/>
            <a:ext cx="3411365" cy="4755162"/>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r>
              <a:rPr lang="en-US" dirty="0" smtClean="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rPr>
              <a:t> </a:t>
            </a:r>
            <a:r>
              <a:rPr lang="en-US" dirty="0" smtClean="0">
                <a:solidFill>
                  <a:srgbClr val="FFFFFF"/>
                </a:solidFill>
                <a:latin typeface="Calibri" panose="020F0502020204030204" pitchFamily="34" charset="0"/>
                <a:ea typeface="Helvetica" pitchFamily="-112" charset="0"/>
                <a:cs typeface="Helvetica" pitchFamily="-112" charset="0"/>
              </a:rPr>
              <a:t>This Activity form appears when you click to add an activity.</a:t>
            </a:r>
          </a:p>
          <a:p>
            <a:pPr marL="228600" indent="-228600"/>
            <a:r>
              <a:rPr lang="en-US" dirty="0" smtClean="0">
                <a:solidFill>
                  <a:srgbClr val="FFFFFF"/>
                </a:solidFill>
                <a:latin typeface="Calibri" panose="020F0502020204030204" pitchFamily="34" charset="0"/>
                <a:ea typeface="Helvetica" pitchFamily="-112" charset="0"/>
                <a:cs typeface="Helvetica" pitchFamily="-112" charset="0"/>
              </a:rPr>
              <a:t> </a:t>
            </a:r>
            <a:endParaRPr lang="en-US"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endParaRPr>
          </a:p>
          <a:p>
            <a:pPr marL="228600" indent="-228600">
              <a:buFont typeface="Arial" pitchFamily="-112" charset="0"/>
              <a:buChar char="•"/>
            </a:pPr>
            <a:r>
              <a:rPr lang="en-US" dirty="0" smtClean="0">
                <a:solidFill>
                  <a:srgbClr val="FFFFFF"/>
                </a:solidFill>
                <a:latin typeface="Calibri" panose="020F0502020204030204" pitchFamily="34" charset="0"/>
                <a:ea typeface="Helvetica" pitchFamily="-112" charset="0"/>
                <a:cs typeface="Helvetica" pitchFamily="-112" charset="0"/>
              </a:rPr>
              <a:t>The required fields are located at the top, indicated by **</a:t>
            </a:r>
          </a:p>
          <a:p>
            <a:pPr marL="228600" indent="-228600">
              <a:buFont typeface="Arial" pitchFamily="-112" charset="0"/>
              <a:buChar char="•"/>
            </a:pPr>
            <a:r>
              <a:rPr lang="en-US" dirty="0" smtClean="0">
                <a:solidFill>
                  <a:srgbClr val="FFFFFF"/>
                </a:solidFill>
                <a:latin typeface="Calibri" panose="020F0502020204030204" pitchFamily="34" charset="0"/>
                <a:ea typeface="Helvetica" pitchFamily="-112" charset="0"/>
                <a:cs typeface="Helvetica" pitchFamily="-112" charset="0"/>
              </a:rPr>
              <a:t>Activity Description, Organization Name, and Organization Address are helpful in determining your involvement in the activity.</a:t>
            </a:r>
          </a:p>
          <a:p>
            <a:pPr marL="228600" indent="-228600">
              <a:buFont typeface="Arial" pitchFamily="-112" charset="0"/>
              <a:buChar char="•"/>
            </a:pPr>
            <a:r>
              <a:rPr lang="en-US" dirty="0" smtClean="0">
                <a:solidFill>
                  <a:srgbClr val="FFFFFF"/>
                </a:solidFill>
                <a:latin typeface="Calibri" panose="020F0502020204030204" pitchFamily="34" charset="0"/>
                <a:ea typeface="Helvetica" pitchFamily="-112" charset="0"/>
                <a:cs typeface="Helvetica" pitchFamily="-112" charset="0"/>
              </a:rPr>
              <a:t>Make sure to enter any Awards, Honors, or Offices held associated with this activity.</a:t>
            </a:r>
            <a:endParaRPr lang="en-US" dirty="0">
              <a:solidFill>
                <a:srgbClr val="FFFFFF"/>
              </a:solidFill>
              <a:latin typeface="Calibri" panose="020F0502020204030204" pitchFamily="34" charset="0"/>
              <a:ea typeface="Helvetica" pitchFamily="-112" charset="0"/>
              <a:cs typeface="Helvetica" pitchFamily="-112" charset="0"/>
            </a:endParaRPr>
          </a:p>
        </p:txBody>
      </p:sp>
      <p:cxnSp>
        <p:nvCxnSpPr>
          <p:cNvPr id="6" name="Straight Arrow Connector 5"/>
          <p:cNvCxnSpPr/>
          <p:nvPr/>
        </p:nvCxnSpPr>
        <p:spPr>
          <a:xfrm flipH="1" flipV="1">
            <a:off x="4084890" y="2341548"/>
            <a:ext cx="1374280" cy="709830"/>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cxnSp>
        <p:nvCxnSpPr>
          <p:cNvPr id="8" name="Straight Arrow Connector 7"/>
          <p:cNvCxnSpPr/>
          <p:nvPr/>
        </p:nvCxnSpPr>
        <p:spPr>
          <a:xfrm flipH="1">
            <a:off x="4084889" y="5024927"/>
            <a:ext cx="1374280" cy="393107"/>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59117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876" y="1751328"/>
            <a:ext cx="6108700" cy="395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8" name="Title 1"/>
          <p:cNvSpPr>
            <a:spLocks noGrp="1"/>
          </p:cNvSpPr>
          <p:nvPr>
            <p:ph type="title" idx="4294967295"/>
          </p:nvPr>
        </p:nvSpPr>
        <p:spPr>
          <a:xfrm>
            <a:off x="0" y="0"/>
            <a:ext cx="9144000" cy="919163"/>
          </a:xfrm>
        </p:spPr>
        <p:txBody>
          <a:bodyPr/>
          <a:lstStyle/>
          <a:p>
            <a:pPr eaLnBrk="1" hangingPunct="1"/>
            <a:r>
              <a:rPr lang="en-US" sz="4000" dirty="0" smtClean="0"/>
              <a:t>Student Profile: Employment</a:t>
            </a:r>
          </a:p>
        </p:txBody>
      </p:sp>
      <p:sp>
        <p:nvSpPr>
          <p:cNvPr id="5" name="Rectangle 4"/>
          <p:cNvSpPr/>
          <p:nvPr/>
        </p:nvSpPr>
        <p:spPr>
          <a:xfrm>
            <a:off x="4804019" y="3729353"/>
            <a:ext cx="4047809" cy="2164882"/>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buFont typeface="Arial" pitchFamily="-112" charset="0"/>
              <a:buChar char="•"/>
            </a:pPr>
            <a:r>
              <a:rPr lang="en-US" dirty="0">
                <a:solidFill>
                  <a:srgbClr val="FFFFFF"/>
                </a:solidFill>
                <a:latin typeface="Calibri" panose="020F0502020204030204" pitchFamily="34" charset="0"/>
                <a:ea typeface="Helvetica" pitchFamily="-112" charset="0"/>
                <a:cs typeface="Helvetica" pitchFamily="-112" charset="0"/>
              </a:rPr>
              <a:t>Enter ALL </a:t>
            </a:r>
            <a:r>
              <a:rPr lang="en-US" dirty="0" smtClean="0">
                <a:solidFill>
                  <a:srgbClr val="FFFFFF"/>
                </a:solidFill>
                <a:latin typeface="Calibri" panose="020F0502020204030204" pitchFamily="34" charset="0"/>
                <a:ea typeface="Helvetica" pitchFamily="-112" charset="0"/>
                <a:cs typeface="Helvetica" pitchFamily="-112" charset="0"/>
              </a:rPr>
              <a:t>Employment history and information from the last 4 years.</a:t>
            </a:r>
            <a:endParaRPr lang="en-US" dirty="0">
              <a:solidFill>
                <a:srgbClr val="FFFFFF"/>
              </a:solidFill>
              <a:latin typeface="Calibri" panose="020F0502020204030204" pitchFamily="34" charset="0"/>
              <a:ea typeface="Helvetica" pitchFamily="-112" charset="0"/>
              <a:cs typeface="Helvetica" pitchFamily="-112" charset="0"/>
            </a:endParaRPr>
          </a:p>
          <a:p>
            <a:pPr marL="228600" indent="-228600"/>
            <a:r>
              <a:rPr lang="en-US" sz="900"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rPr>
              <a:t> </a:t>
            </a:r>
          </a:p>
          <a:p>
            <a:pPr marL="228600" indent="-228600">
              <a:buFont typeface="Arial" pitchFamily="-112" charset="0"/>
              <a:buChar char="•"/>
            </a:pPr>
            <a:r>
              <a:rPr lang="en-US" dirty="0">
                <a:solidFill>
                  <a:srgbClr val="FFFFFF"/>
                </a:solidFill>
                <a:latin typeface="Calibri" panose="020F0502020204030204" pitchFamily="34" charset="0"/>
                <a:ea typeface="Helvetica" pitchFamily="-112" charset="0"/>
                <a:cs typeface="Helvetica" pitchFamily="-112" charset="0"/>
              </a:rPr>
              <a:t>Scoring depends on the completeness of your </a:t>
            </a:r>
            <a:r>
              <a:rPr lang="en-US" dirty="0" smtClean="0">
                <a:solidFill>
                  <a:srgbClr val="FFFFFF"/>
                </a:solidFill>
                <a:latin typeface="Calibri" panose="020F0502020204030204" pitchFamily="34" charset="0"/>
                <a:ea typeface="Helvetica" pitchFamily="-112" charset="0"/>
                <a:cs typeface="Helvetica" pitchFamily="-112" charset="0"/>
              </a:rPr>
              <a:t>profile.</a:t>
            </a:r>
            <a:endParaRPr lang="en-US" dirty="0">
              <a:solidFill>
                <a:srgbClr val="FFFFFF"/>
              </a:solidFill>
              <a:latin typeface="Calibri" panose="020F0502020204030204" pitchFamily="34" charset="0"/>
              <a:ea typeface="Helvetica" pitchFamily="-112" charset="0"/>
              <a:cs typeface="Helvetica" pitchFamily="-112" charset="0"/>
            </a:endParaRPr>
          </a:p>
        </p:txBody>
      </p:sp>
      <p:cxnSp>
        <p:nvCxnSpPr>
          <p:cNvPr id="6" name="Straight Arrow Connector 5"/>
          <p:cNvCxnSpPr/>
          <p:nvPr/>
        </p:nvCxnSpPr>
        <p:spPr>
          <a:xfrm flipH="1" flipV="1">
            <a:off x="4541387" y="2583460"/>
            <a:ext cx="208869" cy="1145893"/>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7512917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68362"/>
          </a:xfrm>
        </p:spPr>
        <p:txBody>
          <a:bodyPr>
            <a:normAutofit/>
          </a:bodyPr>
          <a:lstStyle/>
          <a:p>
            <a:r>
              <a:rPr lang="en-US" sz="3600" dirty="0" smtClean="0"/>
              <a:t>Helpful Hints</a:t>
            </a:r>
            <a:endParaRPr lang="en-US" sz="3600" dirty="0"/>
          </a:p>
        </p:txBody>
      </p:sp>
      <p:sp>
        <p:nvSpPr>
          <p:cNvPr id="3" name="TextBox 2"/>
          <p:cNvSpPr txBox="1"/>
          <p:nvPr/>
        </p:nvSpPr>
        <p:spPr>
          <a:xfrm>
            <a:off x="228600" y="1302091"/>
            <a:ext cx="8686800" cy="5016758"/>
          </a:xfrm>
          <a:prstGeom prst="rect">
            <a:avLst/>
          </a:prstGeom>
          <a:noFill/>
        </p:spPr>
        <p:txBody>
          <a:bodyPr wrap="square" rtlCol="0">
            <a:spAutoFit/>
          </a:bodyPr>
          <a:lstStyle/>
          <a:p>
            <a:pPr defTabSz="914400" fontAlgn="auto">
              <a:spcBef>
                <a:spcPts val="0"/>
              </a:spcBef>
              <a:spcAft>
                <a:spcPts val="0"/>
              </a:spcAft>
            </a:pPr>
            <a:r>
              <a:rPr lang="en-US" sz="1600" dirty="0" smtClean="0">
                <a:solidFill>
                  <a:prstClr val="black"/>
                </a:solidFill>
                <a:latin typeface="Calibri"/>
                <a:ea typeface="+mn-ea"/>
                <a:cs typeface="+mn-cs"/>
              </a:rPr>
              <a:t>Complete your profile completely and accurately.  You will match to more scholarships if you provide complete information.</a:t>
            </a:r>
          </a:p>
          <a:p>
            <a:pPr defTabSz="914400" fontAlgn="auto">
              <a:spcBef>
                <a:spcPts val="0"/>
              </a:spcBef>
              <a:spcAft>
                <a:spcPts val="0"/>
              </a:spcAft>
            </a:pPr>
            <a:endParaRPr lang="en-US" sz="1600" dirty="0">
              <a:solidFill>
                <a:prstClr val="black"/>
              </a:solidFill>
              <a:latin typeface="Calibri"/>
              <a:ea typeface="+mn-ea"/>
              <a:cs typeface="+mn-cs"/>
            </a:endParaRPr>
          </a:p>
          <a:p>
            <a:pPr defTabSz="914400" fontAlgn="auto">
              <a:spcBef>
                <a:spcPts val="0"/>
              </a:spcBef>
              <a:spcAft>
                <a:spcPts val="0"/>
              </a:spcAft>
            </a:pPr>
            <a:r>
              <a:rPr lang="en-US" sz="1600" dirty="0" smtClean="0">
                <a:solidFill>
                  <a:prstClr val="black"/>
                </a:solidFill>
                <a:latin typeface="Calibri"/>
                <a:ea typeface="+mn-ea"/>
                <a:cs typeface="+mn-cs"/>
              </a:rPr>
              <a:t>Check back frequently to see if you qualify for additional scholarship opportunities.  New scholarships are added periodically.</a:t>
            </a:r>
          </a:p>
          <a:p>
            <a:pPr defTabSz="914400" fontAlgn="auto">
              <a:spcBef>
                <a:spcPts val="0"/>
              </a:spcBef>
              <a:spcAft>
                <a:spcPts val="0"/>
              </a:spcAft>
            </a:pPr>
            <a:endParaRPr lang="en-US" sz="1600" dirty="0">
              <a:solidFill>
                <a:prstClr val="black"/>
              </a:solidFill>
              <a:latin typeface="Calibri"/>
              <a:ea typeface="+mn-ea"/>
              <a:cs typeface="+mn-cs"/>
            </a:endParaRPr>
          </a:p>
          <a:p>
            <a:pPr defTabSz="914400" fontAlgn="auto">
              <a:spcBef>
                <a:spcPts val="0"/>
              </a:spcBef>
              <a:spcAft>
                <a:spcPts val="0"/>
              </a:spcAft>
            </a:pPr>
            <a:r>
              <a:rPr lang="en-US" sz="1600" dirty="0" smtClean="0">
                <a:solidFill>
                  <a:prstClr val="black"/>
                </a:solidFill>
                <a:latin typeface="Calibri"/>
                <a:ea typeface="+mn-ea"/>
                <a:cs typeface="+mn-cs"/>
              </a:rPr>
              <a:t>Make sure your Transcript and Reference information has been submitted before selecting </a:t>
            </a:r>
            <a:r>
              <a:rPr lang="en-US" sz="1600" dirty="0" smtClean="0">
                <a:latin typeface="Calibri"/>
                <a:ea typeface="+mn-ea"/>
                <a:cs typeface="+mn-cs"/>
              </a:rPr>
              <a:t>“Apply” </a:t>
            </a:r>
            <a:r>
              <a:rPr lang="en-US" sz="1600" dirty="0" smtClean="0">
                <a:solidFill>
                  <a:prstClr val="black"/>
                </a:solidFill>
                <a:latin typeface="Calibri"/>
                <a:ea typeface="+mn-ea"/>
                <a:cs typeface="+mn-cs"/>
              </a:rPr>
              <a:t>for any scholarships.   </a:t>
            </a:r>
          </a:p>
          <a:p>
            <a:pPr marL="285750" indent="-285750" defTabSz="914400" fontAlgn="auto">
              <a:spcBef>
                <a:spcPts val="0"/>
              </a:spcBef>
              <a:spcAft>
                <a:spcPts val="0"/>
              </a:spcAft>
              <a:buFont typeface="Arial" pitchFamily="34" charset="0"/>
              <a:buChar char="•"/>
            </a:pPr>
            <a:r>
              <a:rPr lang="en-US" sz="1600" b="1" dirty="0" smtClean="0">
                <a:solidFill>
                  <a:prstClr val="black"/>
                </a:solidFill>
                <a:latin typeface="Calibri"/>
                <a:ea typeface="+mn-ea"/>
                <a:cs typeface="+mn-cs"/>
              </a:rPr>
              <a:t>Transcript </a:t>
            </a:r>
            <a:r>
              <a:rPr lang="en-US" sz="1600" b="1" dirty="0">
                <a:solidFill>
                  <a:prstClr val="black"/>
                </a:solidFill>
                <a:latin typeface="Calibri"/>
                <a:ea typeface="+mn-ea"/>
                <a:cs typeface="+mn-cs"/>
              </a:rPr>
              <a:t>Requests </a:t>
            </a:r>
            <a:r>
              <a:rPr lang="en-US" sz="1600" dirty="0">
                <a:solidFill>
                  <a:prstClr val="black"/>
                </a:solidFill>
                <a:latin typeface="Calibri"/>
                <a:ea typeface="+mn-ea"/>
                <a:cs typeface="+mn-cs"/>
              </a:rPr>
              <a:t>– send these to Karen Jones; </a:t>
            </a:r>
            <a:r>
              <a:rPr lang="en-US" sz="1600" dirty="0" smtClean="0">
                <a:solidFill>
                  <a:prstClr val="black"/>
                </a:solidFill>
                <a:latin typeface="Calibri"/>
                <a:ea typeface="+mn-ea"/>
                <a:cs typeface="+mn-cs"/>
                <a:hlinkClick r:id="rId3"/>
              </a:rPr>
              <a:t>kjones@warriors.winnacunnet.org</a:t>
            </a:r>
            <a:endParaRPr lang="en-US" sz="1600" dirty="0">
              <a:solidFill>
                <a:prstClr val="black"/>
              </a:solidFill>
              <a:latin typeface="Calibri"/>
              <a:ea typeface="+mn-ea"/>
              <a:cs typeface="+mn-cs"/>
            </a:endParaRPr>
          </a:p>
          <a:p>
            <a:pPr marL="285750" indent="-285750" defTabSz="914400" fontAlgn="auto">
              <a:spcBef>
                <a:spcPts val="0"/>
              </a:spcBef>
              <a:spcAft>
                <a:spcPts val="0"/>
              </a:spcAft>
              <a:buFont typeface="Arial" pitchFamily="34" charset="0"/>
              <a:buChar char="•"/>
            </a:pPr>
            <a:r>
              <a:rPr lang="en-US" sz="1600" b="1" dirty="0">
                <a:solidFill>
                  <a:prstClr val="black"/>
                </a:solidFill>
                <a:latin typeface="Calibri"/>
                <a:ea typeface="+mn-ea"/>
                <a:cs typeface="+mn-cs"/>
              </a:rPr>
              <a:t>Recommendation Requests </a:t>
            </a:r>
            <a:r>
              <a:rPr lang="en-US" sz="1600" dirty="0">
                <a:solidFill>
                  <a:prstClr val="black"/>
                </a:solidFill>
                <a:latin typeface="Calibri"/>
                <a:ea typeface="+mn-ea"/>
                <a:cs typeface="+mn-cs"/>
              </a:rPr>
              <a:t>– send these to </a:t>
            </a:r>
            <a:r>
              <a:rPr lang="en-US" sz="1600" dirty="0" smtClean="0">
                <a:solidFill>
                  <a:prstClr val="black"/>
                </a:solidFill>
                <a:latin typeface="Calibri"/>
                <a:ea typeface="+mn-ea"/>
                <a:cs typeface="+mn-cs"/>
              </a:rPr>
              <a:t>Melinda </a:t>
            </a:r>
            <a:r>
              <a:rPr lang="en-US" sz="1600" dirty="0" err="1" smtClean="0">
                <a:solidFill>
                  <a:prstClr val="black"/>
                </a:solidFill>
                <a:latin typeface="Calibri"/>
                <a:ea typeface="+mn-ea"/>
                <a:cs typeface="+mn-cs"/>
              </a:rPr>
              <a:t>Shofner</a:t>
            </a:r>
            <a:r>
              <a:rPr lang="en-US" sz="1600" dirty="0" smtClean="0">
                <a:solidFill>
                  <a:prstClr val="black"/>
                </a:solidFill>
                <a:latin typeface="Calibri"/>
                <a:ea typeface="+mn-ea"/>
                <a:cs typeface="+mn-cs"/>
              </a:rPr>
              <a:t>; </a:t>
            </a:r>
            <a:r>
              <a:rPr lang="en-US" sz="1600" dirty="0" smtClean="0">
                <a:solidFill>
                  <a:prstClr val="black"/>
                </a:solidFill>
                <a:latin typeface="Calibri"/>
                <a:ea typeface="+mn-ea"/>
                <a:cs typeface="+mn-cs"/>
                <a:hlinkClick r:id="rId4"/>
              </a:rPr>
              <a:t>shofner@warriors.winnacunnet.org</a:t>
            </a:r>
            <a:endParaRPr lang="en-US" sz="1600" dirty="0">
              <a:solidFill>
                <a:prstClr val="black"/>
              </a:solidFill>
              <a:latin typeface="Calibri"/>
              <a:ea typeface="+mn-ea"/>
              <a:cs typeface="+mn-cs"/>
            </a:endParaRPr>
          </a:p>
          <a:p>
            <a:pPr defTabSz="914400" fontAlgn="auto">
              <a:spcBef>
                <a:spcPts val="0"/>
              </a:spcBef>
              <a:spcAft>
                <a:spcPts val="0"/>
              </a:spcAft>
            </a:pPr>
            <a:endParaRPr lang="en-US" sz="1600" dirty="0" smtClean="0">
              <a:solidFill>
                <a:prstClr val="black"/>
              </a:solidFill>
              <a:latin typeface="Calibri"/>
              <a:ea typeface="+mn-ea"/>
              <a:cs typeface="+mn-cs"/>
            </a:endParaRPr>
          </a:p>
          <a:p>
            <a:pPr defTabSz="914400" fontAlgn="auto">
              <a:spcBef>
                <a:spcPts val="0"/>
              </a:spcBef>
              <a:spcAft>
                <a:spcPts val="0"/>
              </a:spcAft>
            </a:pPr>
            <a:r>
              <a:rPr lang="en-US" sz="1600" dirty="0" smtClean="0">
                <a:solidFill>
                  <a:prstClr val="black"/>
                </a:solidFill>
                <a:latin typeface="Calibri"/>
                <a:ea typeface="+mn-ea"/>
                <a:cs typeface="+mn-cs"/>
              </a:rPr>
              <a:t>If you are under 18, your parent will need to provide consent.  This process is explained during the application process.</a:t>
            </a:r>
          </a:p>
          <a:p>
            <a:pPr defTabSz="914400" fontAlgn="auto">
              <a:spcBef>
                <a:spcPts val="0"/>
              </a:spcBef>
              <a:spcAft>
                <a:spcPts val="0"/>
              </a:spcAft>
            </a:pPr>
            <a:endParaRPr lang="en-US" sz="1600" dirty="0">
              <a:solidFill>
                <a:prstClr val="black"/>
              </a:solidFill>
              <a:latin typeface="Calibri"/>
              <a:ea typeface="+mn-ea"/>
              <a:cs typeface="+mn-cs"/>
            </a:endParaRPr>
          </a:p>
          <a:p>
            <a:pPr defTabSz="914400" fontAlgn="auto">
              <a:spcBef>
                <a:spcPts val="0"/>
              </a:spcBef>
              <a:spcAft>
                <a:spcPts val="0"/>
              </a:spcAft>
            </a:pPr>
            <a:r>
              <a:rPr lang="en-US" sz="1600" dirty="0" smtClean="0">
                <a:solidFill>
                  <a:prstClr val="black"/>
                </a:solidFill>
                <a:latin typeface="Calibri"/>
                <a:ea typeface="+mn-ea"/>
                <a:cs typeface="+mn-cs"/>
              </a:rPr>
              <a:t>Winnacunnet Dollars for Scholars uses FAFSA EFC number for scoring applicants for scholarships based on financial need.  Your parents DO NOT need to supply any other financial information for you to qualify for Winnacunnet Dollars for Scholars scholarships.  However, if you do not provide FAFSA EFC information you will be unable to qualify for scholarships requiring demonstration of financial need.</a:t>
            </a:r>
          </a:p>
          <a:p>
            <a:pPr defTabSz="914400" fontAlgn="auto">
              <a:spcBef>
                <a:spcPts val="0"/>
              </a:spcBef>
              <a:spcAft>
                <a:spcPts val="0"/>
              </a:spcAft>
            </a:pPr>
            <a:endParaRPr lang="en-US" sz="1600" dirty="0">
              <a:solidFill>
                <a:prstClr val="black"/>
              </a:solidFill>
              <a:latin typeface="Calibri"/>
              <a:ea typeface="+mn-ea"/>
              <a:cs typeface="+mn-cs"/>
            </a:endParaRPr>
          </a:p>
          <a:p>
            <a:pPr defTabSz="914400" fontAlgn="auto">
              <a:spcBef>
                <a:spcPts val="0"/>
              </a:spcBef>
              <a:spcAft>
                <a:spcPts val="0"/>
              </a:spcAft>
            </a:pPr>
            <a:r>
              <a:rPr lang="en-US" sz="1600" b="1" dirty="0" smtClean="0">
                <a:solidFill>
                  <a:prstClr val="black"/>
                </a:solidFill>
                <a:latin typeface="Calibri"/>
                <a:ea typeface="+mn-ea"/>
                <a:cs typeface="+mn-cs"/>
              </a:rPr>
              <a:t>Questions?  Email us at WinnacunnetDFS@gmail.com</a:t>
            </a:r>
            <a:endParaRPr lang="en-US" sz="1600" b="1" dirty="0">
              <a:solidFill>
                <a:prstClr val="black"/>
              </a:solidFill>
              <a:latin typeface="Calibri"/>
              <a:ea typeface="+mn-ea"/>
              <a:cs typeface="+mn-cs"/>
            </a:endParaRPr>
          </a:p>
        </p:txBody>
      </p:sp>
      <p:sp>
        <p:nvSpPr>
          <p:cNvPr id="4" name="Slide Number Placeholder 3"/>
          <p:cNvSpPr>
            <a:spLocks noGrp="1"/>
          </p:cNvSpPr>
          <p:nvPr>
            <p:ph type="sldNum" sz="quarter" idx="12"/>
          </p:nvPr>
        </p:nvSpPr>
        <p:spPr/>
        <p:txBody>
          <a:bodyPr/>
          <a:lstStyle/>
          <a:p>
            <a:fld id="{6D21C144-5593-4561-BB62-8C8490EA9AA2}" type="slidenum">
              <a:rPr lang="en-US" smtClean="0">
                <a:solidFill>
                  <a:prstClr val="black">
                    <a:tint val="75000"/>
                  </a:prstClr>
                </a:solidFill>
              </a:rPr>
              <a:pPr/>
              <a:t>3</a:t>
            </a:fld>
            <a:endParaRPr lang="en-US">
              <a:solidFill>
                <a:prstClr val="black">
                  <a:tint val="75000"/>
                </a:prstClr>
              </a:solidFill>
            </a:endParaRPr>
          </a:p>
        </p:txBody>
      </p:sp>
    </p:spTree>
    <p:extLst>
      <p:ext uri="{BB962C8B-B14F-4D97-AF65-F5344CB8AC3E}">
        <p14:creationId xmlns:p14="http://schemas.microsoft.com/office/powerpoint/2010/main" val="2094492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433" y="1760112"/>
            <a:ext cx="7928692" cy="410595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5842" name="Title 1"/>
          <p:cNvSpPr>
            <a:spLocks noGrp="1"/>
          </p:cNvSpPr>
          <p:nvPr>
            <p:ph type="title" idx="4294967295"/>
          </p:nvPr>
        </p:nvSpPr>
        <p:spPr>
          <a:xfrm>
            <a:off x="0" y="0"/>
            <a:ext cx="9144000" cy="919163"/>
          </a:xfrm>
        </p:spPr>
        <p:txBody>
          <a:bodyPr/>
          <a:lstStyle/>
          <a:p>
            <a:pPr eaLnBrk="1" hangingPunct="1"/>
            <a:r>
              <a:rPr lang="en-US" sz="4000" dirty="0" smtClean="0"/>
              <a:t>Student Profile: Employment</a:t>
            </a:r>
          </a:p>
        </p:txBody>
      </p:sp>
      <p:sp>
        <p:nvSpPr>
          <p:cNvPr id="5" name="Rectangle 4"/>
          <p:cNvSpPr/>
          <p:nvPr/>
        </p:nvSpPr>
        <p:spPr>
          <a:xfrm>
            <a:off x="6307558" y="2545160"/>
            <a:ext cx="2486064" cy="2428491"/>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Enter all your employment information for the last four years.</a:t>
            </a:r>
          </a:p>
          <a:p>
            <a:pPr marL="228600" indent="-228600">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For questions on how to complete a field, hover over the blue ? bubble for that line.</a:t>
            </a:r>
            <a:endPar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p:txBody>
      </p:sp>
      <p:cxnSp>
        <p:nvCxnSpPr>
          <p:cNvPr id="6" name="Straight Arrow Connector 5"/>
          <p:cNvCxnSpPr/>
          <p:nvPr/>
        </p:nvCxnSpPr>
        <p:spPr>
          <a:xfrm flipH="1" flipV="1">
            <a:off x="5303521" y="2499360"/>
            <a:ext cx="1004037" cy="49530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bwMode="auto">
          <a:xfrm>
            <a:off x="142875" y="142876"/>
            <a:ext cx="8848725" cy="7239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300" kern="1200">
                <a:solidFill>
                  <a:srgbClr val="174287"/>
                </a:solidFill>
                <a:latin typeface="Calibri" panose="020F0502020204030204" pitchFamily="34" charset="0"/>
                <a:ea typeface="ＭＳ Ｐゴシック" pitchFamily="-112" charset="-128"/>
                <a:cs typeface="Calibri" panose="020F0502020204030204" pitchFamily="34" charset="0"/>
              </a:defRPr>
            </a:lvl1pPr>
            <a:lvl2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9pPr>
          </a:lstStyle>
          <a:p>
            <a:pPr defTabSz="914400"/>
            <a:r>
              <a:rPr lang="en-US" sz="4000" dirty="0" smtClean="0"/>
              <a:t>Adding additional documents</a:t>
            </a:r>
          </a:p>
        </p:txBody>
      </p:sp>
      <p:sp>
        <p:nvSpPr>
          <p:cNvPr id="4" name="Rectangle 3"/>
          <p:cNvSpPr/>
          <p:nvPr/>
        </p:nvSpPr>
        <p:spPr>
          <a:xfrm>
            <a:off x="6667500" y="1770584"/>
            <a:ext cx="2140834" cy="4502894"/>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tIns="274320" anchor="t">
            <a:prstTxWarp prst="textNoShape">
              <a:avLst/>
            </a:prstTxWarp>
          </a:bodyPr>
          <a:lstStyle/>
          <a:p>
            <a:pPr marL="228600" indent="-228600">
              <a:spcBef>
                <a:spcPts val="1200"/>
              </a:spcBef>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Click on the Documents section to add additional documents.</a:t>
            </a:r>
          </a:p>
          <a:p>
            <a:pPr marL="228600" indent="-228600">
              <a:spcBef>
                <a:spcPts val="1200"/>
              </a:spcBef>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Next, click on “Enter Document Information.”</a:t>
            </a:r>
          </a:p>
          <a:p>
            <a:pPr marL="228600" indent="-228600">
              <a:spcBef>
                <a:spcPts val="1200"/>
              </a:spcBef>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Add the document name, type, description and then upload the file.</a:t>
            </a:r>
          </a:p>
          <a:p>
            <a:pPr marL="228600" indent="-228600">
              <a:spcBef>
                <a:spcPts val="1200"/>
              </a:spcBef>
              <a:buFont typeface="Arial" pitchFamily="-112" charset="0"/>
              <a:buChar char="•"/>
            </a:pPr>
            <a:endParaRPr lang="en-US" sz="1700" dirty="0">
              <a:solidFill>
                <a:srgbClr val="FFFFFF"/>
              </a:solidFill>
              <a:latin typeface="Calibri" panose="020F0502020204030204" pitchFamily="34" charset="0"/>
              <a:ea typeface="Helvetica" pitchFamily="-112" charset="0"/>
              <a:cs typeface="Helvetica" pitchFamily="-112" charset="0"/>
            </a:endParaRPr>
          </a:p>
          <a:p>
            <a:pPr marL="228600" indent="-228600">
              <a:spcBef>
                <a:spcPts val="1200"/>
              </a:spcBef>
              <a:buFont typeface="Arial" pitchFamily="-112" charset="0"/>
              <a:buChar char="•"/>
            </a:pPr>
            <a:endParaRPr lang="en-US" sz="1700" dirty="0" smtClean="0">
              <a:solidFill>
                <a:srgbClr val="FFFFFF"/>
              </a:solidFill>
              <a:latin typeface="Calibri" panose="020F0502020204030204" pitchFamily="34" charset="0"/>
              <a:ea typeface="Helvetica" pitchFamily="-112" charset="0"/>
              <a:cs typeface="Helvetica" pitchFamily="-112" charset="0"/>
            </a:endParaRPr>
          </a:p>
          <a:p>
            <a:pPr>
              <a:spcBef>
                <a:spcPts val="1200"/>
              </a:spcBef>
            </a:pPr>
            <a:endParaRPr lang="en-US" sz="1700" dirty="0" smtClean="0">
              <a:solidFill>
                <a:srgbClr val="FFFFFF"/>
              </a:solidFill>
              <a:latin typeface="Calibri" panose="020F0502020204030204" pitchFamily="34" charset="0"/>
              <a:ea typeface="Helvetica" pitchFamily="-112" charset="0"/>
              <a:cs typeface="Helvetica" pitchFamily="-11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57" y="1770584"/>
            <a:ext cx="6203393" cy="4069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11"/>
          <p:cNvSpPr>
            <a:spLocks noChangeArrowheads="1"/>
          </p:cNvSpPr>
          <p:nvPr/>
        </p:nvSpPr>
        <p:spPr bwMode="auto">
          <a:xfrm>
            <a:off x="501650" y="4264942"/>
            <a:ext cx="720725" cy="302542"/>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pic>
        <p:nvPicPr>
          <p:cNvPr id="8" name="Picture 7"/>
          <p:cNvPicPr/>
          <p:nvPr/>
        </p:nvPicPr>
        <p:blipFill>
          <a:blip r:embed="rId4"/>
          <a:stretch>
            <a:fillRect/>
          </a:stretch>
        </p:blipFill>
        <p:spPr>
          <a:xfrm>
            <a:off x="2768210" y="3543300"/>
            <a:ext cx="3710940" cy="2389355"/>
          </a:xfrm>
          <a:prstGeom prst="rect">
            <a:avLst/>
          </a:prstGeom>
          <a:ln w="3175">
            <a:solidFill>
              <a:schemeClr val="bg1">
                <a:lumMod val="65000"/>
              </a:schemeClr>
            </a:solidFill>
          </a:ln>
        </p:spPr>
      </p:pic>
      <p:cxnSp>
        <p:nvCxnSpPr>
          <p:cNvPr id="9" name="Straight Arrow Connector 8"/>
          <p:cNvCxnSpPr/>
          <p:nvPr/>
        </p:nvCxnSpPr>
        <p:spPr>
          <a:xfrm flipH="1" flipV="1">
            <a:off x="4836828" y="2615878"/>
            <a:ext cx="1830672" cy="752355"/>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960914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674" y="1947559"/>
            <a:ext cx="5981725" cy="3595991"/>
          </a:xfrm>
          <a:prstGeom prst="rect">
            <a:avLst/>
          </a:prstGeom>
          <a:solidFill>
            <a:schemeClr val="bg1">
              <a:lumMod val="65000"/>
            </a:schemeClr>
          </a:solidFill>
          <a:ln w="9525">
            <a:solidFill>
              <a:schemeClr val="tx1"/>
            </a:solidFill>
            <a:miter lim="800000"/>
            <a:headEnd/>
            <a:tailEnd/>
          </a:ln>
          <a:extLst/>
        </p:spPr>
      </p:pic>
      <p:sp>
        <p:nvSpPr>
          <p:cNvPr id="36867" name="Title 1"/>
          <p:cNvSpPr>
            <a:spLocks noGrp="1"/>
          </p:cNvSpPr>
          <p:nvPr>
            <p:ph type="title" idx="4294967295"/>
          </p:nvPr>
        </p:nvSpPr>
        <p:spPr>
          <a:xfrm>
            <a:off x="0" y="0"/>
            <a:ext cx="9144000" cy="919163"/>
          </a:xfrm>
        </p:spPr>
        <p:txBody>
          <a:bodyPr/>
          <a:lstStyle/>
          <a:p>
            <a:pPr eaLnBrk="1" hangingPunct="1"/>
            <a:r>
              <a:rPr lang="en-US" sz="3600" dirty="0" smtClean="0"/>
              <a:t>Student Profile: Parent/Guardian Information</a:t>
            </a:r>
          </a:p>
        </p:txBody>
      </p:sp>
      <p:sp>
        <p:nvSpPr>
          <p:cNvPr id="5" name="Rectangle 4"/>
          <p:cNvSpPr/>
          <p:nvPr/>
        </p:nvSpPr>
        <p:spPr>
          <a:xfrm>
            <a:off x="6308203" y="1504950"/>
            <a:ext cx="2523748" cy="4776916"/>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a:defRPr/>
            </a:pP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If you’re under 18, you </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          need </a:t>
            </a: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parental consent </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to apply </a:t>
            </a: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for scholarships</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t>
            </a:r>
          </a:p>
          <a:p>
            <a:pPr algn="ct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 </a:t>
            </a:r>
          </a:p>
          <a:p>
            <a:pPr marL="228600" indent="-228600">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Enter your parent information and request consent.</a:t>
            </a:r>
            <a:endPar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a:p>
            <a:pPr marL="228600" indent="-228600">
              <a:spcBef>
                <a:spcPts val="1200"/>
              </a:spcBef>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If you are over 18, you do not need consent but can still enter your parent information.</a:t>
            </a:r>
          </a:p>
          <a:p>
            <a:pPr marL="228600" indent="-228600">
              <a:spcBef>
                <a:spcPts val="1200"/>
              </a:spcBef>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If you are legally emancipated, you </a:t>
            </a:r>
            <a:b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can click here.</a:t>
            </a:r>
            <a:endPar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p:txBody>
      </p:sp>
      <p:cxnSp>
        <p:nvCxnSpPr>
          <p:cNvPr id="4" name="Straight Arrow Connector 3"/>
          <p:cNvCxnSpPr/>
          <p:nvPr/>
        </p:nvCxnSpPr>
        <p:spPr>
          <a:xfrm flipH="1">
            <a:off x="3449256" y="3483980"/>
            <a:ext cx="2775143" cy="798653"/>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cxnSp>
        <p:nvCxnSpPr>
          <p:cNvPr id="9" name="Straight Arrow Connector 8"/>
          <p:cNvCxnSpPr/>
          <p:nvPr/>
        </p:nvCxnSpPr>
        <p:spPr>
          <a:xfrm flipH="1" flipV="1">
            <a:off x="5197033" y="4548851"/>
            <a:ext cx="1111170" cy="879676"/>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t>Financial Information</a:t>
            </a:r>
            <a:endParaRPr lang="en-US" sz="4000" dirty="0"/>
          </a:p>
        </p:txBody>
      </p:sp>
      <p:sp>
        <p:nvSpPr>
          <p:cNvPr id="7" name="Rectangle 6"/>
          <p:cNvSpPr/>
          <p:nvPr/>
        </p:nvSpPr>
        <p:spPr>
          <a:xfrm>
            <a:off x="5847446" y="1117554"/>
            <a:ext cx="2988579" cy="5234221"/>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In order to be considered for need-based scholarships, you need to provide financial info.</a:t>
            </a:r>
            <a:endPar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a:p>
            <a:pPr>
              <a:spcBef>
                <a:spcPts val="1200"/>
              </a:spcBef>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What is shown in this section depends on what your matching Dollars for Scholars affiliate(s) requests. </a:t>
            </a:r>
          </a:p>
          <a:p>
            <a:pPr marL="285750" indent="-285750">
              <a:spcBef>
                <a:spcPts val="1200"/>
              </a:spcBef>
              <a:buFont typeface="Arial" panose="020B0604020202020204" pitchFamily="34" charset="0"/>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You may be asked to provide your EFC, or </a:t>
            </a:r>
          </a:p>
          <a:p>
            <a:pPr marL="285750" indent="-285750">
              <a:spcBef>
                <a:spcPts val="1200"/>
              </a:spcBef>
              <a:buFont typeface="Arial" panose="020B0604020202020204" pitchFamily="34" charset="0"/>
              <a:buChar char="•"/>
              <a:defRPr/>
            </a:pPr>
            <a:r>
              <a:rPr lang="en-US"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a:t>
            </a: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our parent’s information so they can provide more detailed financial information.</a:t>
            </a:r>
          </a:p>
          <a:p>
            <a:pPr marL="228600" indent="-228600">
              <a:spcBef>
                <a:spcPts val="1200"/>
              </a:spcBef>
              <a:buFont typeface="Arial"/>
              <a:buChar char="•"/>
              <a:defRPr/>
            </a:pPr>
            <a:r>
              <a:rPr lang="en-US"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If your matching affiliate(s) do not require financial info, the instructions will inform you of this.</a:t>
            </a:r>
          </a:p>
        </p:txBody>
      </p:sp>
      <p:pic>
        <p:nvPicPr>
          <p:cNvPr id="14" name="Picture 13"/>
          <p:cNvPicPr/>
          <p:nvPr/>
        </p:nvPicPr>
        <p:blipFill rotWithShape="1">
          <a:blip r:embed="rId3"/>
          <a:srcRect l="22917" t="25370" r="24199" b="29616"/>
          <a:stretch/>
        </p:blipFill>
        <p:spPr bwMode="auto">
          <a:xfrm>
            <a:off x="301625" y="3799980"/>
            <a:ext cx="5195661" cy="2393993"/>
          </a:xfrm>
          <a:prstGeom prst="rect">
            <a:avLst/>
          </a:prstGeom>
          <a:ln w="6350">
            <a:solidFill>
              <a:schemeClr val="bg1">
                <a:lumMod val="65000"/>
              </a:schemeClr>
            </a:solidFill>
          </a:ln>
          <a:extLst>
            <a:ext uri="{53640926-AAD7-44D8-BBD7-CCE9431645EC}">
              <a14:shadowObscured xmlns:a14="http://schemas.microsoft.com/office/drawing/2010/main"/>
            </a:ext>
          </a:extLst>
        </p:spPr>
      </p:pic>
      <p:pic>
        <p:nvPicPr>
          <p:cNvPr id="1638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7771"/>
          <a:stretch/>
        </p:blipFill>
        <p:spPr bwMode="auto">
          <a:xfrm>
            <a:off x="301625" y="1549837"/>
            <a:ext cx="5195661" cy="2108658"/>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flipH="1">
            <a:off x="4754880" y="2827020"/>
            <a:ext cx="1092566" cy="22098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flipH="1">
            <a:off x="4754880" y="4576726"/>
            <a:ext cx="1092566" cy="22098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5334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0"/>
            <a:ext cx="9144000" cy="919163"/>
          </a:xfrm>
        </p:spPr>
        <p:txBody>
          <a:bodyPr/>
          <a:lstStyle/>
          <a:p>
            <a:pPr eaLnBrk="1" hangingPunct="1"/>
            <a:r>
              <a:rPr lang="en-US" sz="4000" dirty="0" smtClean="0"/>
              <a:t>Student Profile: Essays</a:t>
            </a:r>
          </a:p>
        </p:txBody>
      </p:sp>
      <p:sp>
        <p:nvSpPr>
          <p:cNvPr id="5" name="Rectangle 4"/>
          <p:cNvSpPr/>
          <p:nvPr/>
        </p:nvSpPr>
        <p:spPr>
          <a:xfrm>
            <a:off x="6231290" y="1719936"/>
            <a:ext cx="2499051" cy="3724899"/>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spcBef>
                <a:spcPts val="0"/>
              </a:spcBef>
              <a:buFont typeface="Arial"/>
              <a:buChar char="•"/>
              <a:defRPr/>
            </a:pP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Provide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an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essay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
            </a:r>
            <a:b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on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your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goals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and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aspirations.</a:t>
            </a:r>
            <a:endPar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a:p>
            <a:pPr marL="228600" indent="-228600">
              <a:spcBef>
                <a:spcPts val="1200"/>
              </a:spcBef>
              <a:buFont typeface="Arial"/>
              <a:buChar char="•"/>
              <a:defRPr/>
            </a:pP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Provide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an essay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on any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unusual circumstances or challenges you </a:t>
            </a:r>
            <a:r>
              <a:rPr lang="en-US" sz="1700"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may have experienced in your life</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a:t>
            </a:r>
          </a:p>
          <a:p>
            <a:pPr marL="228600" indent="-228600">
              <a:spcBef>
                <a:spcPts val="1200"/>
              </a:spcBef>
              <a:buFont typeface="Arial"/>
              <a:buChar char="•"/>
              <a:defRP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Confirm with your local Dollars for Scholars affiliate on the required length of the essays</a:t>
            </a:r>
            <a:r>
              <a:rPr lang="en-US" sz="1700" dirty="0">
                <a:solidFill>
                  <a:srgbClr val="FFFFFF"/>
                </a:solidFill>
                <a:latin typeface="Calibri" panose="020F0502020204030204" pitchFamily="34" charset="0"/>
                <a:ea typeface="Helvetica" pitchFamily="-112" charset="0"/>
                <a:cs typeface="Helvetica" pitchFamily="-112" charset="0"/>
              </a:rPr>
              <a:t>.</a:t>
            </a:r>
            <a:endParaRPr lang="en-US" sz="1700" strike="sngStrike" dirty="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endParaRPr>
          </a:p>
        </p:txBody>
      </p:sp>
      <p:pic>
        <p:nvPicPr>
          <p:cNvPr id="1741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350"/>
          <a:stretch/>
        </p:blipFill>
        <p:spPr bwMode="auto">
          <a:xfrm>
            <a:off x="309468" y="1723957"/>
            <a:ext cx="5747657" cy="353384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flipH="1">
            <a:off x="5532120" y="2164080"/>
            <a:ext cx="699170" cy="1219200"/>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a:stCxn id="5" idx="1"/>
          </p:cNvCxnSpPr>
          <p:nvPr/>
        </p:nvCxnSpPr>
        <p:spPr>
          <a:xfrm flipH="1">
            <a:off x="5684520" y="3582386"/>
            <a:ext cx="546770" cy="989614"/>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241" y="1721842"/>
            <a:ext cx="6009565" cy="4004047"/>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37890" name="Title 1"/>
          <p:cNvSpPr>
            <a:spLocks noGrp="1"/>
          </p:cNvSpPr>
          <p:nvPr>
            <p:ph type="title" idx="4294967295"/>
          </p:nvPr>
        </p:nvSpPr>
        <p:spPr>
          <a:xfrm>
            <a:off x="0" y="0"/>
            <a:ext cx="9144000" cy="919163"/>
          </a:xfrm>
        </p:spPr>
        <p:txBody>
          <a:bodyPr/>
          <a:lstStyle/>
          <a:p>
            <a:pPr eaLnBrk="1" hangingPunct="1"/>
            <a:r>
              <a:rPr lang="en-US" sz="4000" dirty="0" smtClean="0"/>
              <a:t>Student Profile: Transcripts &amp; References</a:t>
            </a:r>
          </a:p>
        </p:txBody>
      </p:sp>
      <p:sp>
        <p:nvSpPr>
          <p:cNvPr id="5" name="Rectangle 4"/>
          <p:cNvSpPr/>
          <p:nvPr/>
        </p:nvSpPr>
        <p:spPr>
          <a:xfrm>
            <a:off x="6415498" y="1721843"/>
            <a:ext cx="2503320" cy="4166838"/>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Click “Add </a:t>
            </a:r>
            <a:r>
              <a:rPr lang="en-US" sz="1700" dirty="0">
                <a:solidFill>
                  <a:srgbClr val="FFFFFF"/>
                </a:solidFill>
                <a:latin typeface="Calibri" panose="020F0502020204030204" pitchFamily="34" charset="0"/>
                <a:ea typeface="Helvetica" pitchFamily="-112" charset="0"/>
                <a:cs typeface="Helvetica" pitchFamily="-112" charset="0"/>
              </a:rPr>
              <a:t>S</a:t>
            </a:r>
            <a:r>
              <a:rPr lang="en-US" sz="1700" dirty="0" smtClean="0">
                <a:solidFill>
                  <a:srgbClr val="FFFFFF"/>
                </a:solidFill>
                <a:latin typeface="Calibri" panose="020F0502020204030204" pitchFamily="34" charset="0"/>
                <a:ea typeface="Helvetica" pitchFamily="-112" charset="0"/>
                <a:cs typeface="Helvetica" pitchFamily="-112" charset="0"/>
              </a:rPr>
              <a:t>chool </a:t>
            </a:r>
            <a:r>
              <a:rPr lang="en-US" sz="1700" dirty="0">
                <a:solidFill>
                  <a:srgbClr val="FFFFFF"/>
                </a:solidFill>
                <a:latin typeface="Calibri" panose="020F0502020204030204" pitchFamily="34" charset="0"/>
                <a:ea typeface="Helvetica" pitchFamily="-112" charset="0"/>
                <a:cs typeface="Helvetica" pitchFamily="-112" charset="0"/>
              </a:rPr>
              <a:t>O</a:t>
            </a:r>
            <a:r>
              <a:rPr lang="en-US" sz="1700" dirty="0" smtClean="0">
                <a:solidFill>
                  <a:srgbClr val="FFFFFF"/>
                </a:solidFill>
                <a:latin typeface="Calibri" panose="020F0502020204030204" pitchFamily="34" charset="0"/>
                <a:ea typeface="Helvetica" pitchFamily="-112" charset="0"/>
                <a:cs typeface="Helvetica" pitchFamily="-112" charset="0"/>
              </a:rPr>
              <a:t>fficial Information” to request your transcript information.</a:t>
            </a:r>
          </a:p>
          <a:p>
            <a:endParaRPr lang="en-US" sz="1700" dirty="0" smtClean="0">
              <a:solidFill>
                <a:srgbClr val="FFFFFF"/>
              </a:solidFill>
              <a:latin typeface="Calibri" panose="020F0502020204030204" pitchFamily="34" charset="0"/>
              <a:ea typeface="Helvetica" pitchFamily="-112" charset="0"/>
              <a:cs typeface="Helvetica" pitchFamily="-112" charset="0"/>
            </a:endParaRPr>
          </a:p>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Click “</a:t>
            </a:r>
            <a:r>
              <a:rPr lang="en-US" sz="1700" dirty="0">
                <a:solidFill>
                  <a:srgbClr val="FFFFFF"/>
                </a:solidFill>
                <a:latin typeface="Calibri" panose="020F0502020204030204" pitchFamily="34" charset="0"/>
                <a:ea typeface="Helvetica" pitchFamily="-112" charset="0"/>
                <a:cs typeface="Helvetica" pitchFamily="-112" charset="0"/>
              </a:rPr>
              <a:t>A</a:t>
            </a:r>
            <a:r>
              <a:rPr lang="en-US" sz="1700" dirty="0" smtClean="0">
                <a:solidFill>
                  <a:srgbClr val="FFFFFF"/>
                </a:solidFill>
                <a:latin typeface="Calibri" panose="020F0502020204030204" pitchFamily="34" charset="0"/>
                <a:ea typeface="Helvetica" pitchFamily="-112" charset="0"/>
                <a:cs typeface="Helvetica" pitchFamily="-112" charset="0"/>
              </a:rPr>
              <a:t>dd </a:t>
            </a:r>
            <a:r>
              <a:rPr lang="en-US" sz="1700" dirty="0">
                <a:solidFill>
                  <a:srgbClr val="FFFFFF"/>
                </a:solidFill>
                <a:latin typeface="Calibri" panose="020F0502020204030204" pitchFamily="34" charset="0"/>
                <a:ea typeface="Helvetica" pitchFamily="-112" charset="0"/>
                <a:cs typeface="Helvetica" pitchFamily="-112" charset="0"/>
              </a:rPr>
              <a:t>R</a:t>
            </a:r>
            <a:r>
              <a:rPr lang="en-US" sz="1700" dirty="0" smtClean="0">
                <a:solidFill>
                  <a:srgbClr val="FFFFFF"/>
                </a:solidFill>
                <a:latin typeface="Calibri" panose="020F0502020204030204" pitchFamily="34" charset="0"/>
                <a:ea typeface="Helvetica" pitchFamily="-112" charset="0"/>
                <a:cs typeface="Helvetica" pitchFamily="-112" charset="0"/>
              </a:rPr>
              <a:t>eference Information” to request your recommendation.</a:t>
            </a:r>
          </a:p>
          <a:p>
            <a:r>
              <a:rPr lang="en-US" sz="1700" dirty="0" smtClean="0">
                <a:solidFill>
                  <a:srgbClr val="FFFFFF"/>
                </a:solidFill>
                <a:latin typeface="Calibri" panose="020F0502020204030204" pitchFamily="34" charset="0"/>
                <a:ea typeface="Helvetica" pitchFamily="-112" charset="0"/>
                <a:cs typeface="Helvetica" pitchFamily="-112" charset="0"/>
              </a:rPr>
              <a:t> </a:t>
            </a:r>
          </a:p>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After you’ve requested this information, you </a:t>
            </a:r>
            <a:br>
              <a:rPr lang="en-US" sz="1700" dirty="0" smtClean="0">
                <a:solidFill>
                  <a:srgbClr val="FFFFFF"/>
                </a:solidFill>
                <a:latin typeface="Calibri" panose="020F0502020204030204" pitchFamily="34" charset="0"/>
                <a:ea typeface="Helvetica" pitchFamily="-112" charset="0"/>
                <a:cs typeface="Helvetica" pitchFamily="-112" charset="0"/>
              </a:rPr>
            </a:br>
            <a:r>
              <a:rPr lang="en-US" sz="1700" dirty="0" smtClean="0">
                <a:solidFill>
                  <a:srgbClr val="FFFFFF"/>
                </a:solidFill>
                <a:latin typeface="Calibri" panose="020F0502020204030204" pitchFamily="34" charset="0"/>
                <a:ea typeface="Helvetica" pitchFamily="-112" charset="0"/>
                <a:cs typeface="Helvetica" pitchFamily="-112" charset="0"/>
              </a:rPr>
              <a:t>can search for scholarships!</a:t>
            </a:r>
            <a:r>
              <a:rPr lang="en-US" sz="1700" dirty="0" smtClean="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rPr>
              <a:t> </a:t>
            </a:r>
            <a:endParaRPr lang="en-US" sz="1700" dirty="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endParaRPr>
          </a:p>
        </p:txBody>
      </p:sp>
      <p:sp>
        <p:nvSpPr>
          <p:cNvPr id="10" name="Oval 9"/>
          <p:cNvSpPr>
            <a:spLocks noChangeArrowheads="1"/>
          </p:cNvSpPr>
          <p:nvPr/>
        </p:nvSpPr>
        <p:spPr bwMode="auto">
          <a:xfrm>
            <a:off x="1769632" y="5476574"/>
            <a:ext cx="1419883" cy="304025"/>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cxnSp>
        <p:nvCxnSpPr>
          <p:cNvPr id="8" name="Straight Arrow Connector 7"/>
          <p:cNvCxnSpPr/>
          <p:nvPr/>
        </p:nvCxnSpPr>
        <p:spPr>
          <a:xfrm flipH="1">
            <a:off x="5787342" y="2338086"/>
            <a:ext cx="628157" cy="798653"/>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cxnSp>
        <p:nvCxnSpPr>
          <p:cNvPr id="11" name="Straight Arrow Connector 10"/>
          <p:cNvCxnSpPr>
            <a:stCxn id="5" idx="1"/>
          </p:cNvCxnSpPr>
          <p:nvPr/>
        </p:nvCxnSpPr>
        <p:spPr>
          <a:xfrm flipH="1">
            <a:off x="5693150" y="3805262"/>
            <a:ext cx="722348" cy="1333897"/>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251" y="1738408"/>
            <a:ext cx="6395562" cy="4100417"/>
          </a:xfrm>
          <a:prstGeom prst="rect">
            <a:avLst/>
          </a:prstGeom>
          <a:noFill/>
          <a:ln w="63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8914" name="Title 1"/>
          <p:cNvSpPr>
            <a:spLocks noGrp="1"/>
          </p:cNvSpPr>
          <p:nvPr>
            <p:ph type="title" idx="4294967295"/>
          </p:nvPr>
        </p:nvSpPr>
        <p:spPr>
          <a:xfrm>
            <a:off x="0" y="0"/>
            <a:ext cx="9144000" cy="919163"/>
          </a:xfrm>
        </p:spPr>
        <p:txBody>
          <a:bodyPr/>
          <a:lstStyle/>
          <a:p>
            <a:pPr eaLnBrk="1" hangingPunct="1"/>
            <a:r>
              <a:rPr lang="en-US" sz="4000" dirty="0" smtClean="0"/>
              <a:t>Student Profile: Finding Scholarships</a:t>
            </a:r>
          </a:p>
        </p:txBody>
      </p:sp>
      <p:sp>
        <p:nvSpPr>
          <p:cNvPr id="5" name="Rectangle 4"/>
          <p:cNvSpPr/>
          <p:nvPr/>
        </p:nvSpPr>
        <p:spPr>
          <a:xfrm>
            <a:off x="6171242" y="3005184"/>
            <a:ext cx="2503320" cy="1851434"/>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buFont typeface="Arial"/>
              <a:buChar char="•"/>
              <a:defRP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When you’ve completed all your information, you </a:t>
            </a:r>
            <a:b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may begin your scholarship search!</a:t>
            </a:r>
          </a:p>
        </p:txBody>
      </p:sp>
      <p:sp>
        <p:nvSpPr>
          <p:cNvPr id="10" name="Oval 9"/>
          <p:cNvSpPr>
            <a:spLocks noChangeArrowheads="1"/>
          </p:cNvSpPr>
          <p:nvPr/>
        </p:nvSpPr>
        <p:spPr bwMode="auto">
          <a:xfrm>
            <a:off x="472439" y="5004247"/>
            <a:ext cx="1137285" cy="304025"/>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7F2107AD-2225-574A-AC37-958E82BC1190}" type="slidenum">
              <a:rPr lang="en-US" smtClean="0"/>
              <a:pPr>
                <a:defRPr/>
              </a:pPr>
              <a:t>28</a:t>
            </a:fld>
            <a:endParaRPr lang="en-US"/>
          </a:p>
        </p:txBody>
      </p:sp>
      <p:sp>
        <p:nvSpPr>
          <p:cNvPr id="5" name="Title 1"/>
          <p:cNvSpPr txBox="1">
            <a:spLocks/>
          </p:cNvSpPr>
          <p:nvPr/>
        </p:nvSpPr>
        <p:spPr bwMode="auto">
          <a:xfrm>
            <a:off x="0" y="0"/>
            <a:ext cx="9144000" cy="919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1" fontAlgn="base" hangingPunct="1">
              <a:spcBef>
                <a:spcPct val="0"/>
              </a:spcBef>
              <a:spcAft>
                <a:spcPct val="0"/>
              </a:spcAft>
              <a:defRPr sz="3300" kern="1200">
                <a:solidFill>
                  <a:srgbClr val="174287"/>
                </a:solidFill>
                <a:latin typeface="Calibri" panose="020F0502020204030204" pitchFamily="34" charset="0"/>
                <a:ea typeface="ＭＳ Ｐゴシック" pitchFamily="-112" charset="-128"/>
                <a:cs typeface="Calibri" panose="020F0502020204030204" pitchFamily="34" charset="0"/>
              </a:defRPr>
            </a:lvl1pPr>
            <a:lvl2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2pPr>
            <a:lvl3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3pPr>
            <a:lvl4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4pPr>
            <a:lvl5pPr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5pPr>
            <a:lvl6pPr marL="4572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6pPr>
            <a:lvl7pPr marL="9144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7pPr>
            <a:lvl8pPr marL="13716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8pPr>
            <a:lvl9pPr marL="1828800" algn="ctr" rtl="0" eaLnBrk="1" fontAlgn="base" hangingPunct="1">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9pPr>
          </a:lstStyle>
          <a:p>
            <a:pPr defTabSz="914400"/>
            <a:r>
              <a:rPr lang="en-US" sz="4000" dirty="0" smtClean="0"/>
              <a:t>Verify Eligibility to Match to Scholarships</a:t>
            </a:r>
          </a:p>
        </p:txBody>
      </p:sp>
      <p:sp>
        <p:nvSpPr>
          <p:cNvPr id="6" name="Rectangle 5"/>
          <p:cNvSpPr/>
          <p:nvPr/>
        </p:nvSpPr>
        <p:spPr>
          <a:xfrm>
            <a:off x="433185" y="4376380"/>
            <a:ext cx="7924802" cy="1548170"/>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403225" indent="-285750">
              <a:spcBef>
                <a:spcPts val="1200"/>
              </a:spcBef>
              <a:buFont typeface="Arial" panose="020B0604020202020204" pitchFamily="34" charset="0"/>
              <a:buChar cha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Your next step is to click on “Verify Eligibility for All Scholarships.” </a:t>
            </a:r>
            <a:b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b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This matches you to scholarships for which you meet the eligibility requirements.</a:t>
            </a:r>
          </a:p>
          <a:p>
            <a:pPr marL="403225" indent="-285750">
              <a:spcBef>
                <a:spcPts val="1200"/>
              </a:spcBef>
              <a:buFont typeface="Arial" panose="020B0604020202020204" pitchFamily="34" charset="0"/>
              <a:buChar char="•"/>
            </a:pP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This search should be done regularly as </a:t>
            </a:r>
            <a:r>
              <a:rPr lang="en-US" sz="1700" dirty="0" smtClean="0">
                <a:solidFill>
                  <a:srgbClr val="FFFFFF"/>
                </a:solidFill>
                <a:effectLst>
                  <a:outerShdw blurRad="50800" dist="38100" dir="2700000" algn="br">
                    <a:srgbClr val="000000">
                      <a:alpha val="43000"/>
                    </a:srgbClr>
                  </a:outerShdw>
                </a:effectLst>
                <a:latin typeface="Calibri" panose="020F0502020204030204" pitchFamily="34" charset="0"/>
                <a:ea typeface="Helvetica" pitchFamily="-112" charset="0"/>
                <a:cs typeface="Helvetica" pitchFamily="-112" charset="0"/>
              </a:rPr>
              <a:t>new scholarships are added periodically.</a:t>
            </a:r>
            <a:endParaRPr lang="en-US" sz="1700" dirty="0">
              <a:solidFill>
                <a:srgbClr val="FFFFFF"/>
              </a:solidFill>
              <a:latin typeface="Calibri" panose="020F0502020204030204" pitchFamily="34" charset="0"/>
              <a:ea typeface="Helvetica" pitchFamily="-112" charset="0"/>
              <a:cs typeface="Helvetica" pitchFamily="-112" charset="0"/>
            </a:endParaRPr>
          </a:p>
        </p:txBody>
      </p:sp>
      <p:pic>
        <p:nvPicPr>
          <p:cNvPr id="8" name="Picture 7"/>
          <p:cNvPicPr/>
          <p:nvPr/>
        </p:nvPicPr>
        <p:blipFill rotWithShape="1">
          <a:blip r:embed="rId3"/>
          <a:srcRect r="1096"/>
          <a:stretch/>
        </p:blipFill>
        <p:spPr>
          <a:xfrm>
            <a:off x="433185" y="1936749"/>
            <a:ext cx="7730395" cy="1962369"/>
          </a:xfrm>
          <a:prstGeom prst="rect">
            <a:avLst/>
          </a:prstGeom>
          <a:ln w="6350">
            <a:solidFill>
              <a:schemeClr val="bg1">
                <a:lumMod val="65000"/>
              </a:schemeClr>
            </a:solidFill>
          </a:ln>
        </p:spPr>
      </p:pic>
      <p:sp>
        <p:nvSpPr>
          <p:cNvPr id="7" name="Oval 10"/>
          <p:cNvSpPr>
            <a:spLocks noChangeArrowheads="1"/>
          </p:cNvSpPr>
          <p:nvPr/>
        </p:nvSpPr>
        <p:spPr bwMode="auto">
          <a:xfrm>
            <a:off x="5869491" y="3559629"/>
            <a:ext cx="2592338" cy="48162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Tree>
    <p:extLst>
      <p:ext uri="{BB962C8B-B14F-4D97-AF65-F5344CB8AC3E}">
        <p14:creationId xmlns:p14="http://schemas.microsoft.com/office/powerpoint/2010/main" val="1791220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68" y="1913606"/>
            <a:ext cx="5454498" cy="3598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6005888" y="1692321"/>
            <a:ext cx="2907542" cy="4667538"/>
          </a:xfrm>
          <a:prstGeom prst="rect">
            <a:avLst/>
          </a:prstGeom>
          <a:solidFill>
            <a:srgbClr val="174287"/>
          </a:solidFill>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Additional essay or reference information </a:t>
            </a:r>
            <a:br>
              <a:rPr lang="en-US" sz="1700" dirty="0" smtClean="0">
                <a:solidFill>
                  <a:srgbClr val="FFFFFF"/>
                </a:solidFill>
                <a:latin typeface="Calibri" panose="020F0502020204030204" pitchFamily="34" charset="0"/>
                <a:ea typeface="Helvetica" pitchFamily="-112" charset="0"/>
                <a:cs typeface="Helvetica" pitchFamily="-112" charset="0"/>
              </a:rPr>
            </a:br>
            <a:r>
              <a:rPr lang="en-US" sz="1700" dirty="0" smtClean="0">
                <a:solidFill>
                  <a:srgbClr val="FFFFFF"/>
                </a:solidFill>
                <a:latin typeface="Calibri" panose="020F0502020204030204" pitchFamily="34" charset="0"/>
                <a:ea typeface="Helvetica" pitchFamily="-112" charset="0"/>
                <a:cs typeface="Helvetica" pitchFamily="-112" charset="0"/>
              </a:rPr>
              <a:t>may be required before submitting some applications for certain scholarships. The “Apply” button will activate only once these are complete.</a:t>
            </a:r>
          </a:p>
          <a:p>
            <a:pPr marL="228600" indent="-228600">
              <a:buFont typeface="Arial" pitchFamily="-112" charset="0"/>
              <a:buChar char="•"/>
            </a:pPr>
            <a:endParaRPr lang="en-US" sz="1700" dirty="0" smtClean="0">
              <a:solidFill>
                <a:srgbClr val="FFFFFF"/>
              </a:solidFill>
              <a:latin typeface="Calibri" panose="020F0502020204030204" pitchFamily="34" charset="0"/>
              <a:ea typeface="Helvetica" pitchFamily="-112" charset="0"/>
              <a:cs typeface="Helvetica" pitchFamily="-112" charset="0"/>
            </a:endParaRPr>
          </a:p>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If no further information is required, the Apply button will already be active and available to click.</a:t>
            </a:r>
          </a:p>
          <a:p>
            <a:pPr marL="228600" indent="-228600">
              <a:buFont typeface="Arial" pitchFamily="-112" charset="0"/>
              <a:buChar char="•"/>
            </a:pPr>
            <a:endParaRPr lang="en-US" sz="1700" dirty="0" smtClean="0">
              <a:solidFill>
                <a:srgbClr val="FFFFFF"/>
              </a:solidFill>
              <a:effectLst>
                <a:outerShdw blurRad="38100" dist="38100" dir="2700000" algn="tl">
                  <a:srgbClr val="DDDDDD"/>
                </a:outerShdw>
              </a:effectLst>
              <a:latin typeface="Calibri" panose="020F0502020204030204" pitchFamily="34" charset="0"/>
              <a:ea typeface="Helvetica" pitchFamily="-112" charset="0"/>
              <a:cs typeface="Helvetica" pitchFamily="-112" charset="0"/>
            </a:endParaRPr>
          </a:p>
          <a:p>
            <a:pPr marL="228600" indent="-228600">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To be eligible for a scholarship, you MUST click the “Apply” button.</a:t>
            </a:r>
            <a:endParaRPr lang="en-US" sz="1700" dirty="0">
              <a:solidFill>
                <a:srgbClr val="FFFFFF"/>
              </a:solidFill>
              <a:latin typeface="Calibri" panose="020F0502020204030204" pitchFamily="34" charset="0"/>
              <a:ea typeface="Helvetica" pitchFamily="-112" charset="0"/>
              <a:cs typeface="Helvetica" pitchFamily="-112" charset="0"/>
            </a:endParaRPr>
          </a:p>
        </p:txBody>
      </p:sp>
      <p:sp>
        <p:nvSpPr>
          <p:cNvPr id="40963" name="Title 1"/>
          <p:cNvSpPr>
            <a:spLocks noGrp="1"/>
          </p:cNvSpPr>
          <p:nvPr>
            <p:ph type="title" idx="4294967295"/>
          </p:nvPr>
        </p:nvSpPr>
        <p:spPr>
          <a:xfrm>
            <a:off x="0" y="0"/>
            <a:ext cx="9144000" cy="919163"/>
          </a:xfrm>
        </p:spPr>
        <p:txBody>
          <a:bodyPr/>
          <a:lstStyle/>
          <a:p>
            <a:pPr eaLnBrk="1" hangingPunct="1"/>
            <a:r>
              <a:rPr lang="en-US" sz="4000" dirty="0" smtClean="0"/>
              <a:t>Student Profile: Scholarships!</a:t>
            </a:r>
          </a:p>
        </p:txBody>
      </p:sp>
      <p:sp>
        <p:nvSpPr>
          <p:cNvPr id="40967" name="Oval 11"/>
          <p:cNvSpPr>
            <a:spLocks noChangeArrowheads="1"/>
          </p:cNvSpPr>
          <p:nvPr/>
        </p:nvSpPr>
        <p:spPr bwMode="auto">
          <a:xfrm>
            <a:off x="3276600" y="5074567"/>
            <a:ext cx="2536066" cy="437174"/>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9" name="Oval 11"/>
          <p:cNvSpPr>
            <a:spLocks noChangeArrowheads="1"/>
          </p:cNvSpPr>
          <p:nvPr/>
        </p:nvSpPr>
        <p:spPr bwMode="auto">
          <a:xfrm>
            <a:off x="5137751" y="3841751"/>
            <a:ext cx="609600" cy="323850"/>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625" y="1758616"/>
            <a:ext cx="7553325" cy="412551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 name="Title 3"/>
          <p:cNvSpPr>
            <a:spLocks noGrp="1"/>
          </p:cNvSpPr>
          <p:nvPr>
            <p:ph type="title"/>
          </p:nvPr>
        </p:nvSpPr>
        <p:spPr/>
        <p:txBody>
          <a:bodyPr/>
          <a:lstStyle/>
          <a:p>
            <a:r>
              <a:rPr lang="en-US" sz="4000" dirty="0" smtClean="0"/>
              <a:t>Need Help?</a:t>
            </a:r>
            <a:endParaRPr lang="en-US" sz="4000" dirty="0"/>
          </a:p>
        </p:txBody>
      </p:sp>
      <p:sp>
        <p:nvSpPr>
          <p:cNvPr id="5" name="Rectangle 4"/>
          <p:cNvSpPr/>
          <p:nvPr/>
        </p:nvSpPr>
        <p:spPr>
          <a:xfrm>
            <a:off x="4882551" y="2329132"/>
            <a:ext cx="4070381" cy="3089029"/>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182563" indent="-182563">
              <a:spcBef>
                <a:spcPts val="1200"/>
              </a:spcBef>
              <a:spcAft>
                <a:spcPts val="600"/>
              </a:spcAft>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Check out the Help section for instructional documents and videos.</a:t>
            </a:r>
            <a:endParaRPr lang="en-US" sz="1700" dirty="0">
              <a:solidFill>
                <a:schemeClr val="bg1"/>
              </a:solidFill>
              <a:latin typeface="Calibri" panose="020F0502020204030204" pitchFamily="34" charset="0"/>
              <a:ea typeface="Helvetica" pitchFamily="-112" charset="0"/>
              <a:cs typeface="Helvetica" pitchFamily="-112" charset="0"/>
            </a:endParaRPr>
          </a:p>
          <a:p>
            <a:pPr marL="182563" indent="-182563">
              <a:spcBef>
                <a:spcPts val="1200"/>
              </a:spcBef>
              <a:spcAft>
                <a:spcPts val="600"/>
              </a:spcAft>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If you have any questions or need technical assistance, click on the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support tab on the side of the page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and enter a help ticket</a:t>
            </a:r>
            <a:r>
              <a:rPr lang="en-US" sz="1700" dirty="0" smtClean="0">
                <a:solidFill>
                  <a:schemeClr val="bg1"/>
                </a:solidFill>
                <a:latin typeface="Calibri" panose="020F0502020204030204" pitchFamily="34" charset="0"/>
                <a:ea typeface="Helvetica" pitchFamily="-112" charset="0"/>
                <a:cs typeface="Helvetica" pitchFamily="-112" charset="0"/>
              </a:rPr>
              <a:t>.</a:t>
            </a:r>
          </a:p>
          <a:p>
            <a:pPr marL="182563" indent="-182563">
              <a:spcBef>
                <a:spcPts val="1200"/>
              </a:spcBef>
              <a:spcAft>
                <a:spcPts val="600"/>
              </a:spcAft>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Email us at winnacunnetdfs@gmail.com</a:t>
            </a:r>
          </a:p>
          <a:p>
            <a:pPr marL="182563" indent="-182563">
              <a:spcBef>
                <a:spcPts val="1200"/>
              </a:spcBef>
              <a:spcAft>
                <a:spcPts val="600"/>
              </a:spcAft>
              <a:buFont typeface="Arial" pitchFamily="-112" charset="0"/>
              <a:buChar char="•"/>
            </a:pPr>
            <a:endParaRPr lang="en-US" sz="1700" dirty="0">
              <a:solidFill>
                <a:schemeClr val="bg1"/>
              </a:solidFill>
              <a:latin typeface="Calibri" panose="020F0502020204030204" pitchFamily="34" charset="0"/>
              <a:ea typeface="ＭＳ Ｐゴシック" pitchFamily="-112" charset="-128"/>
              <a:cs typeface="ＭＳ Ｐゴシック" pitchFamily="-112" charset="-128"/>
            </a:endParaRPr>
          </a:p>
        </p:txBody>
      </p:sp>
      <p:sp>
        <p:nvSpPr>
          <p:cNvPr id="7" name="Oval 7"/>
          <p:cNvSpPr>
            <a:spLocks noChangeArrowheads="1"/>
          </p:cNvSpPr>
          <p:nvPr/>
        </p:nvSpPr>
        <p:spPr bwMode="auto">
          <a:xfrm>
            <a:off x="177799" y="2009945"/>
            <a:ext cx="527051" cy="971379"/>
          </a:xfrm>
          <a:prstGeom prst="ellipse">
            <a:avLst/>
          </a:prstGeom>
          <a:noFill/>
          <a:ln w="19050">
            <a:solidFill>
              <a:srgbClr val="FF0000"/>
            </a:solidFill>
            <a:round/>
            <a:headEnd/>
            <a:tailEnd/>
          </a:ln>
        </p:spPr>
        <p:txBody>
          <a:bodyPr wrap="none" anchor="ctr">
            <a:prstTxWarp prst="textNoShape">
              <a:avLst/>
            </a:prstTxWarp>
          </a:bodyPr>
          <a:lstStyle/>
          <a:p>
            <a:endParaRPr lang="en-US"/>
          </a:p>
        </p:txBody>
      </p:sp>
      <p:cxnSp>
        <p:nvCxnSpPr>
          <p:cNvPr id="8" name="Straight Arrow Connector 7"/>
          <p:cNvCxnSpPr/>
          <p:nvPr/>
        </p:nvCxnSpPr>
        <p:spPr>
          <a:xfrm flipH="1">
            <a:off x="1952626" y="3971925"/>
            <a:ext cx="3019424" cy="1590675"/>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5975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491" y="1714355"/>
            <a:ext cx="6324270" cy="3933825"/>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2530" name="Title 1"/>
          <p:cNvSpPr>
            <a:spLocks noGrp="1"/>
          </p:cNvSpPr>
          <p:nvPr>
            <p:ph type="title" idx="4294967295"/>
          </p:nvPr>
        </p:nvSpPr>
        <p:spPr>
          <a:xfrm>
            <a:off x="0" y="182836"/>
            <a:ext cx="9144000" cy="919163"/>
          </a:xfrm>
        </p:spPr>
        <p:txBody>
          <a:bodyPr/>
          <a:lstStyle/>
          <a:p>
            <a:pPr eaLnBrk="1" hangingPunct="1"/>
            <a:r>
              <a:rPr lang="en-US" sz="2400" dirty="0" smtClean="0"/>
              <a:t>Creating Your </a:t>
            </a:r>
            <a:r>
              <a:rPr lang="en-US" sz="2400" dirty="0" smtClean="0"/>
              <a:t>Profile</a:t>
            </a:r>
            <a:br>
              <a:rPr lang="en-US" sz="2400" dirty="0" smtClean="0"/>
            </a:br>
            <a:r>
              <a:rPr lang="en-US" sz="2400" dirty="0" smtClean="0"/>
              <a:t>www.winnacunnet.dollarsforscholars.org</a:t>
            </a:r>
            <a:endParaRPr lang="en-US" sz="2400" dirty="0" smtClean="0"/>
          </a:p>
        </p:txBody>
      </p:sp>
      <p:sp>
        <p:nvSpPr>
          <p:cNvPr id="5" name="Rectangle 4"/>
          <p:cNvSpPr/>
          <p:nvPr/>
        </p:nvSpPr>
        <p:spPr>
          <a:xfrm>
            <a:off x="6796955" y="1702622"/>
            <a:ext cx="2082727" cy="3945558"/>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ts val="1200"/>
              </a:spcBef>
              <a:buFont typeface="Arial" pitchFamily="-112" charset="0"/>
              <a:buChar char="•"/>
            </a:pPr>
            <a:r>
              <a:rPr lang="en-US" sz="1600" dirty="0" smtClean="0">
                <a:solidFill>
                  <a:srgbClr val="FFFFFF"/>
                </a:solidFill>
                <a:latin typeface="Calibri" panose="020F0502020204030204" pitchFamily="34" charset="0"/>
                <a:ea typeface="Helvetica" pitchFamily="-112" charset="0"/>
                <a:cs typeface="Helvetica" pitchFamily="-112" charset="0"/>
              </a:rPr>
              <a:t>Go to www.winnacunnet.dollarsforscholars.org</a:t>
            </a:r>
            <a:endParaRPr lang="en-US" sz="1600" dirty="0" smtClean="0">
              <a:solidFill>
                <a:srgbClr val="FFFFFF"/>
              </a:solidFill>
              <a:latin typeface="Calibri" panose="020F0502020204030204" pitchFamily="34" charset="0"/>
              <a:ea typeface="Helvetica" pitchFamily="-112" charset="0"/>
              <a:cs typeface="Helvetica" pitchFamily="-112" charset="0"/>
            </a:endParaRPr>
          </a:p>
          <a:p>
            <a:pPr marL="228600" indent="-228600">
              <a:spcBef>
                <a:spcPts val="1200"/>
              </a:spcBef>
              <a:buFont typeface="Arial" pitchFamily="-112" charset="0"/>
              <a:buChar char="•"/>
            </a:pPr>
            <a:r>
              <a:rPr lang="en-US" sz="1600" dirty="0" smtClean="0">
                <a:solidFill>
                  <a:srgbClr val="FFFFFF"/>
                </a:solidFill>
                <a:latin typeface="Calibri" panose="020F0502020204030204" pitchFamily="34" charset="0"/>
                <a:ea typeface="Helvetica" pitchFamily="-112" charset="0"/>
                <a:cs typeface="Helvetica" pitchFamily="-112" charset="0"/>
              </a:rPr>
              <a:t>Click on the </a:t>
            </a:r>
            <a:br>
              <a:rPr lang="en-US" sz="1600" dirty="0" smtClean="0">
                <a:solidFill>
                  <a:srgbClr val="FFFFFF"/>
                </a:solidFill>
                <a:latin typeface="Calibri" panose="020F0502020204030204" pitchFamily="34" charset="0"/>
                <a:ea typeface="Helvetica" pitchFamily="-112" charset="0"/>
                <a:cs typeface="Helvetica" pitchFamily="-112" charset="0"/>
              </a:rPr>
            </a:br>
            <a:r>
              <a:rPr lang="en-US" sz="1600" dirty="0" smtClean="0">
                <a:solidFill>
                  <a:srgbClr val="FFFFFF"/>
                </a:solidFill>
                <a:latin typeface="Calibri" panose="020F0502020204030204" pitchFamily="34" charset="0"/>
                <a:ea typeface="Helvetica" pitchFamily="-112" charset="0"/>
                <a:cs typeface="Helvetica" pitchFamily="-112" charset="0"/>
              </a:rPr>
              <a:t>student and parent login tab. </a:t>
            </a:r>
          </a:p>
          <a:p>
            <a:pPr marL="228600" indent="-228600">
              <a:spcBef>
                <a:spcPts val="1200"/>
              </a:spcBef>
              <a:buFont typeface="Arial" pitchFamily="-112" charset="0"/>
              <a:buChar char="•"/>
            </a:pPr>
            <a:r>
              <a:rPr lang="en-US" sz="1600" dirty="0" smtClean="0">
                <a:solidFill>
                  <a:srgbClr val="FFFFFF"/>
                </a:solidFill>
                <a:latin typeface="Calibri" panose="020F0502020204030204" pitchFamily="34" charset="0"/>
                <a:ea typeface="Helvetica" pitchFamily="-112" charset="0"/>
                <a:cs typeface="Helvetica" pitchFamily="-112" charset="0"/>
              </a:rPr>
              <a:t>Look for any specific instructions on the web page.</a:t>
            </a:r>
          </a:p>
          <a:p>
            <a:pPr marL="228600" indent="-228600">
              <a:spcBef>
                <a:spcPts val="1200"/>
              </a:spcBef>
              <a:buFont typeface="Arial" pitchFamily="-112" charset="0"/>
              <a:buChar char="•"/>
            </a:pPr>
            <a:r>
              <a:rPr lang="en-US" sz="1600" dirty="0" smtClean="0">
                <a:solidFill>
                  <a:srgbClr val="FFFFFF"/>
                </a:solidFill>
                <a:latin typeface="Calibri" panose="020F0502020204030204" pitchFamily="34" charset="0"/>
                <a:ea typeface="Helvetica" pitchFamily="-112" charset="0"/>
                <a:cs typeface="Helvetica" pitchFamily="-112" charset="0"/>
              </a:rPr>
              <a:t>Click the red </a:t>
            </a:r>
            <a:br>
              <a:rPr lang="en-US" sz="1600" dirty="0" smtClean="0">
                <a:solidFill>
                  <a:srgbClr val="FFFFFF"/>
                </a:solidFill>
                <a:latin typeface="Calibri" panose="020F0502020204030204" pitchFamily="34" charset="0"/>
                <a:ea typeface="Helvetica" pitchFamily="-112" charset="0"/>
                <a:cs typeface="Helvetica" pitchFamily="-112" charset="0"/>
              </a:rPr>
            </a:br>
            <a:r>
              <a:rPr lang="en-US" sz="1600" dirty="0" smtClean="0">
                <a:solidFill>
                  <a:srgbClr val="FFFFFF"/>
                </a:solidFill>
                <a:latin typeface="Calibri" panose="020F0502020204030204" pitchFamily="34" charset="0"/>
                <a:ea typeface="Helvetica" pitchFamily="-112" charset="0"/>
                <a:cs typeface="Helvetica" pitchFamily="-112" charset="0"/>
              </a:rPr>
              <a:t>“Click to Login” button.</a:t>
            </a:r>
            <a:endParaRPr lang="en-US" sz="1600" dirty="0">
              <a:solidFill>
                <a:srgbClr val="FFFFFF"/>
              </a:solidFill>
              <a:latin typeface="Calibri" panose="020F0502020204030204" pitchFamily="34" charset="0"/>
              <a:ea typeface="Helvetica" pitchFamily="-112" charset="0"/>
              <a:cs typeface="Helvetica" pitchFamily="-112" charset="0"/>
            </a:endParaRPr>
          </a:p>
        </p:txBody>
      </p:sp>
      <p:sp>
        <p:nvSpPr>
          <p:cNvPr id="3" name="Rectangle 2"/>
          <p:cNvSpPr/>
          <p:nvPr/>
        </p:nvSpPr>
        <p:spPr>
          <a:xfrm>
            <a:off x="8779670" y="1702622"/>
            <a:ext cx="138112" cy="102365"/>
          </a:xfrm>
          <a:prstGeom prst="rect">
            <a:avLst/>
          </a:prstGeom>
          <a:solidFill>
            <a:schemeClr val="bg1"/>
          </a:solidFill>
          <a:ln cmpd="sng">
            <a:noFill/>
          </a:ln>
          <a:effectLst/>
          <a:scene3d>
            <a:camera prst="orthographicFront" fov="0">
              <a:rot lat="0" lon="0" rev="0"/>
            </a:camera>
            <a:lightRig rig="threePt" dir="t">
              <a:rot lat="0" lon="0" rev="0"/>
            </a:lightRig>
          </a:scene3d>
          <a:sp3d prstMaterial="matte">
            <a:bevelT w="0" h="0"/>
            <a:contourClr>
              <a:schemeClr val="accent1">
                <a:shade val="70000"/>
                <a:satMod val="105000"/>
              </a:schemeClr>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7"/>
          <p:cNvSpPr>
            <a:spLocks noChangeArrowheads="1"/>
          </p:cNvSpPr>
          <p:nvPr/>
        </p:nvSpPr>
        <p:spPr bwMode="auto">
          <a:xfrm>
            <a:off x="5409064" y="2429431"/>
            <a:ext cx="1191761" cy="33663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1" name="Oval 7"/>
          <p:cNvSpPr>
            <a:spLocks noChangeArrowheads="1"/>
          </p:cNvSpPr>
          <p:nvPr/>
        </p:nvSpPr>
        <p:spPr bwMode="auto">
          <a:xfrm>
            <a:off x="1371601" y="3834765"/>
            <a:ext cx="2239016" cy="63246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 y="1814957"/>
            <a:ext cx="6105525" cy="379776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41987" name="Title 1"/>
          <p:cNvSpPr>
            <a:spLocks noGrp="1"/>
          </p:cNvSpPr>
          <p:nvPr>
            <p:ph type="title" idx="4294967295"/>
          </p:nvPr>
        </p:nvSpPr>
        <p:spPr>
          <a:xfrm>
            <a:off x="0" y="0"/>
            <a:ext cx="9144000" cy="919163"/>
          </a:xfrm>
        </p:spPr>
        <p:txBody>
          <a:bodyPr/>
          <a:lstStyle/>
          <a:p>
            <a:pPr eaLnBrk="1" hangingPunct="1"/>
            <a:r>
              <a:rPr lang="en-US" sz="4000" dirty="0" smtClean="0"/>
              <a:t>Access</a:t>
            </a:r>
          </a:p>
        </p:txBody>
      </p:sp>
      <p:sp>
        <p:nvSpPr>
          <p:cNvPr id="6" name="Rectangle 5"/>
          <p:cNvSpPr/>
          <p:nvPr/>
        </p:nvSpPr>
        <p:spPr>
          <a:xfrm>
            <a:off x="6646457" y="1814957"/>
            <a:ext cx="2164417" cy="2090293"/>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tIns="274320" anchor="ctr">
            <a:prstTxWarp prst="textNoShape">
              <a:avLst/>
            </a:prstTxWarp>
          </a:bodyPr>
          <a:lstStyle/>
          <a:p>
            <a:pPr marL="182563" indent="-182563">
              <a:spcBef>
                <a:spcPct val="20000"/>
              </a:spcBef>
              <a:spcAft>
                <a:spcPts val="600"/>
              </a:spcAft>
              <a:buFont typeface="Arial" pitchFamily="-112" charset="0"/>
              <a:buChar char="•"/>
            </a:pPr>
            <a:r>
              <a:rPr lang="en-US" sz="1700" dirty="0" smtClean="0">
                <a:solidFill>
                  <a:srgbClr val="FFFFFF"/>
                </a:solidFill>
                <a:latin typeface="Calibri" panose="020F0502020204030204" pitchFamily="34" charset="0"/>
                <a:ea typeface="Helvetica" pitchFamily="-112" charset="0"/>
                <a:cs typeface="Helvetica" pitchFamily="-112" charset="0"/>
              </a:rPr>
              <a:t>You can get back to your profile at any time via the button on your local affiliate’s Students </a:t>
            </a:r>
            <a:br>
              <a:rPr lang="en-US" sz="1700" dirty="0" smtClean="0">
                <a:solidFill>
                  <a:srgbClr val="FFFFFF"/>
                </a:solidFill>
                <a:latin typeface="Calibri" panose="020F0502020204030204" pitchFamily="34" charset="0"/>
                <a:ea typeface="Helvetica" pitchFamily="-112" charset="0"/>
                <a:cs typeface="Helvetica" pitchFamily="-112" charset="0"/>
              </a:rPr>
            </a:br>
            <a:r>
              <a:rPr lang="en-US" sz="1700" dirty="0">
                <a:solidFill>
                  <a:srgbClr val="FFFFFF"/>
                </a:solidFill>
                <a:latin typeface="Calibri" panose="020F0502020204030204" pitchFamily="34" charset="0"/>
                <a:ea typeface="Helvetica" pitchFamily="-112" charset="0"/>
                <a:cs typeface="Helvetica" pitchFamily="-112" charset="0"/>
              </a:rPr>
              <a:t>&amp;</a:t>
            </a:r>
            <a:r>
              <a:rPr lang="en-US" sz="1700" dirty="0" smtClean="0">
                <a:solidFill>
                  <a:srgbClr val="FFFFFF"/>
                </a:solidFill>
                <a:latin typeface="Calibri" panose="020F0502020204030204" pitchFamily="34" charset="0"/>
                <a:ea typeface="Helvetica" pitchFamily="-112" charset="0"/>
                <a:cs typeface="Helvetica" pitchFamily="-112" charset="0"/>
              </a:rPr>
              <a:t> Parents page</a:t>
            </a:r>
            <a:r>
              <a:rPr lang="en-US" sz="1700" dirty="0" smtClean="0">
                <a:solidFill>
                  <a:schemeClr val="bg1"/>
                </a:solidFill>
                <a:latin typeface="Calibri" panose="020F0502020204030204" pitchFamily="34" charset="0"/>
                <a:ea typeface="Helvetica" pitchFamily="-112" charset="0"/>
                <a:cs typeface="Helvetica" pitchFamily="-112" charset="0"/>
              </a:rPr>
              <a:t>. </a:t>
            </a:r>
            <a:endParaRPr lang="en-US" sz="1700" dirty="0">
              <a:solidFill>
                <a:schemeClr val="bg1"/>
              </a:solidFill>
              <a:latin typeface="Calibri" panose="020F0502020204030204" pitchFamily="34" charset="0"/>
              <a:ea typeface="Helvetica" pitchFamily="-112" charset="0"/>
              <a:cs typeface="Helvetica" pitchFamily="-112" charset="0"/>
            </a:endParaRPr>
          </a:p>
          <a:p>
            <a:pPr marL="182563" indent="-182563">
              <a:spcBef>
                <a:spcPct val="20000"/>
              </a:spcBef>
              <a:spcAft>
                <a:spcPts val="600"/>
              </a:spcAft>
              <a:buFont typeface="Arial" pitchFamily="-112" charset="0"/>
              <a:buChar char="•"/>
            </a:pPr>
            <a:endParaRPr lang="en-US" sz="1700" dirty="0">
              <a:solidFill>
                <a:schemeClr val="bg1"/>
              </a:solidFill>
              <a:latin typeface="Calibri" panose="020F0502020204030204" pitchFamily="34" charset="0"/>
              <a:ea typeface="ＭＳ Ｐゴシック" pitchFamily="-112" charset="-128"/>
              <a:cs typeface="ＭＳ Ｐゴシック" pitchFamily="-112" charset="-128"/>
            </a:endParaRPr>
          </a:p>
        </p:txBody>
      </p:sp>
      <p:sp>
        <p:nvSpPr>
          <p:cNvPr id="7" name="Footer Placeholder 1"/>
          <p:cNvSpPr>
            <a:spLocks noGrp="1"/>
          </p:cNvSpPr>
          <p:nvPr>
            <p:ph type="ftr" sz="quarter" idx="11"/>
          </p:nvPr>
        </p:nvSpPr>
        <p:spPr>
          <a:xfrm>
            <a:off x="304800" y="6432097"/>
            <a:ext cx="3581400" cy="366713"/>
          </a:xfrm>
        </p:spPr>
        <p:txBody>
          <a:bodyPr/>
          <a:lstStyle/>
          <a:p>
            <a:pPr>
              <a:defRPr/>
            </a:pPr>
            <a:r>
              <a:rPr lang="en-US" sz="1200" dirty="0" smtClean="0"/>
              <a:t>© Scholarship America.</a:t>
            </a:r>
            <a:endParaRPr lang="en-US" sz="1200" dirty="0"/>
          </a:p>
        </p:txBody>
      </p:sp>
      <p:grpSp>
        <p:nvGrpSpPr>
          <p:cNvPr id="4" name="Group 3"/>
          <p:cNvGrpSpPr/>
          <p:nvPr/>
        </p:nvGrpSpPr>
        <p:grpSpPr>
          <a:xfrm>
            <a:off x="1200150" y="1814957"/>
            <a:ext cx="5261611" cy="2680843"/>
            <a:chOff x="1200150" y="1814957"/>
            <a:chExt cx="5261611" cy="2680843"/>
          </a:xfrm>
        </p:grpSpPr>
        <p:sp>
          <p:nvSpPr>
            <p:cNvPr id="2" name="Oval 1"/>
            <p:cNvSpPr/>
            <p:nvPr/>
          </p:nvSpPr>
          <p:spPr bwMode="auto">
            <a:xfrm>
              <a:off x="1200150" y="3905250"/>
              <a:ext cx="2419349" cy="590550"/>
            </a:xfrm>
            <a:prstGeom prst="ellipse">
              <a:avLst/>
            </a:prstGeom>
            <a:noFill/>
            <a:ln w="28575">
              <a:solidFill>
                <a:srgbClr val="FF0000"/>
              </a:solidFill>
              <a:round/>
              <a:headEnd/>
              <a:tailEnd/>
            </a:ln>
          </p:spPr>
          <p:txBody>
            <a:bodyPr wrap="none" rtlCol="0" anchor="ctr">
              <a:prstTxWarp prst="textNoShape">
                <a:avLst/>
              </a:prstTxWarp>
            </a:bodyPr>
            <a:lstStyle/>
            <a:p>
              <a:pPr algn="ctr"/>
              <a:endParaRPr lang="en-US"/>
            </a:p>
          </p:txBody>
        </p:sp>
        <p:sp>
          <p:nvSpPr>
            <p:cNvPr id="3" name="Rectangle 2"/>
            <p:cNvSpPr/>
            <p:nvPr/>
          </p:nvSpPr>
          <p:spPr bwMode="auto">
            <a:xfrm>
              <a:off x="6324601" y="1814957"/>
              <a:ext cx="137160" cy="100584"/>
            </a:xfrm>
            <a:prstGeom prst="rect">
              <a:avLst/>
            </a:prstGeom>
            <a:solidFill>
              <a:schemeClr val="bg1"/>
            </a:solidFill>
            <a:ln w="28575">
              <a:noFill/>
              <a:round/>
              <a:headEnd/>
              <a:tailEnd/>
            </a:ln>
          </p:spPr>
          <p:txBody>
            <a:bodyPr wrap="none" rtlCol="0" anchor="ctr">
              <a:prstTxWarp prst="textNoShape">
                <a:avLst/>
              </a:prstTxWarp>
            </a:bodyPr>
            <a:lstStyle/>
            <a:p>
              <a:pPr algn="ctr"/>
              <a:endParaRPr lang="en-US"/>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864" y="1702749"/>
            <a:ext cx="5797881" cy="432657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3554" name="Title 1"/>
          <p:cNvSpPr>
            <a:spLocks noGrp="1"/>
          </p:cNvSpPr>
          <p:nvPr>
            <p:ph type="title" idx="4294967295"/>
          </p:nvPr>
        </p:nvSpPr>
        <p:spPr>
          <a:xfrm>
            <a:off x="0" y="0"/>
            <a:ext cx="9144000" cy="919163"/>
          </a:xfrm>
        </p:spPr>
        <p:txBody>
          <a:bodyPr/>
          <a:lstStyle/>
          <a:p>
            <a:pPr eaLnBrk="1" hangingPunct="1"/>
            <a:r>
              <a:rPr lang="en-US" sz="4000" dirty="0" smtClean="0"/>
              <a:t>Creating Your Profile</a:t>
            </a:r>
          </a:p>
        </p:txBody>
      </p:sp>
      <p:sp>
        <p:nvSpPr>
          <p:cNvPr id="5" name="Rectangle 4"/>
          <p:cNvSpPr/>
          <p:nvPr/>
        </p:nvSpPr>
        <p:spPr>
          <a:xfrm>
            <a:off x="307698" y="1702748"/>
            <a:ext cx="2503320" cy="3173127"/>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marL="228600" indent="-228600">
              <a:spcBef>
                <a:spcPct val="20000"/>
              </a:spcBef>
              <a:buFont typeface="Arial"/>
              <a:buChar char="•"/>
              <a:defRPr/>
            </a:pPr>
            <a:r>
              <a:rPr lang="en-US" sz="2100" dirty="0">
                <a:solidFill>
                  <a:srgbClr val="FFFFFF"/>
                </a:solidFill>
                <a:latin typeface="Calibri" panose="020F0502020204030204" pitchFamily="34" charset="0"/>
                <a:ea typeface="Helvetica" pitchFamily="-112" charset="0"/>
                <a:cs typeface="Helvetica" pitchFamily="-112" charset="0"/>
              </a:rPr>
              <a:t>If </a:t>
            </a:r>
            <a:r>
              <a:rPr lang="en-US" sz="2100" dirty="0" smtClean="0">
                <a:solidFill>
                  <a:srgbClr val="FFFFFF"/>
                </a:solidFill>
                <a:latin typeface="Calibri" panose="020F0502020204030204" pitchFamily="34" charset="0"/>
                <a:ea typeface="Helvetica" pitchFamily="-112" charset="0"/>
                <a:cs typeface="Helvetica" pitchFamily="-112" charset="0"/>
              </a:rPr>
              <a:t>you are </a:t>
            </a:r>
            <a:r>
              <a:rPr lang="en-US" sz="2100" dirty="0">
                <a:solidFill>
                  <a:srgbClr val="FFFFFF"/>
                </a:solidFill>
                <a:latin typeface="Calibri" panose="020F0502020204030204" pitchFamily="34" charset="0"/>
                <a:ea typeface="Helvetica" pitchFamily="-112" charset="0"/>
                <a:cs typeface="Helvetica" pitchFamily="-112" charset="0"/>
              </a:rPr>
              <a:t>a new </a:t>
            </a:r>
            <a:r>
              <a:rPr lang="en-US" sz="2100" dirty="0" smtClean="0">
                <a:solidFill>
                  <a:srgbClr val="FFFFFF"/>
                </a:solidFill>
                <a:latin typeface="Calibri" panose="020F0502020204030204" pitchFamily="34" charset="0"/>
                <a:ea typeface="Helvetica" pitchFamily="-112" charset="0"/>
                <a:cs typeface="Helvetica" pitchFamily="-112" charset="0"/>
              </a:rPr>
              <a:t>student, </a:t>
            </a:r>
            <a:r>
              <a:rPr lang="en-US" sz="2100" dirty="0">
                <a:solidFill>
                  <a:srgbClr val="FFFFFF"/>
                </a:solidFill>
                <a:latin typeface="Calibri" panose="020F0502020204030204" pitchFamily="34" charset="0"/>
                <a:ea typeface="Helvetica" pitchFamily="-112" charset="0"/>
                <a:cs typeface="Helvetica" pitchFamily="-112" charset="0"/>
              </a:rPr>
              <a:t>create your account </a:t>
            </a:r>
            <a:r>
              <a:rPr lang="en-US" sz="2100" dirty="0" smtClean="0">
                <a:solidFill>
                  <a:srgbClr val="FFFFFF"/>
                </a:solidFill>
                <a:latin typeface="Calibri" panose="020F0502020204030204" pitchFamily="34" charset="0"/>
                <a:ea typeface="Helvetica" pitchFamily="-112" charset="0"/>
                <a:cs typeface="Helvetica" pitchFamily="-112" charset="0"/>
              </a:rPr>
              <a:t>here.</a:t>
            </a:r>
            <a:endParaRPr lang="en-US" sz="2100" dirty="0">
              <a:solidFill>
                <a:srgbClr val="FFFFFF"/>
              </a:solidFill>
              <a:latin typeface="Calibri" panose="020F0502020204030204" pitchFamily="34" charset="0"/>
              <a:ea typeface="Helvetica" pitchFamily="-112" charset="0"/>
              <a:cs typeface="Helvetica" pitchFamily="-112" charset="0"/>
            </a:endParaRPr>
          </a:p>
          <a:p>
            <a:pPr marL="118872" indent="-228600">
              <a:spcBef>
                <a:spcPct val="20000"/>
              </a:spcBef>
              <a:defRPr/>
            </a:pPr>
            <a:r>
              <a:rPr lang="en-US" sz="1000" dirty="0">
                <a:solidFill>
                  <a:srgbClr val="FFFFFF"/>
                </a:solidFill>
                <a:latin typeface="Calibri" panose="020F0502020204030204" pitchFamily="34" charset="0"/>
                <a:ea typeface="Helvetica" pitchFamily="-112" charset="0"/>
                <a:cs typeface="Helvetica" pitchFamily="-112" charset="0"/>
              </a:rPr>
              <a:t>    </a:t>
            </a:r>
          </a:p>
          <a:p>
            <a:pPr marL="228600" indent="-228600">
              <a:spcBef>
                <a:spcPct val="20000"/>
              </a:spcBef>
              <a:buFont typeface="Arial"/>
              <a:buChar char="•"/>
              <a:defRPr/>
            </a:pPr>
            <a:r>
              <a:rPr lang="en-US" sz="2100" dirty="0">
                <a:solidFill>
                  <a:srgbClr val="FFFFFF"/>
                </a:solidFill>
                <a:latin typeface="Calibri" panose="020F0502020204030204" pitchFamily="34" charset="0"/>
                <a:ea typeface="Helvetica" pitchFamily="-112" charset="0"/>
                <a:cs typeface="Helvetica" pitchFamily="-112" charset="0"/>
              </a:rPr>
              <a:t>If you already </a:t>
            </a:r>
            <a:r>
              <a:rPr lang="en-US" sz="2100" dirty="0" smtClean="0">
                <a:solidFill>
                  <a:srgbClr val="FFFFFF"/>
                </a:solidFill>
                <a:latin typeface="Calibri" panose="020F0502020204030204" pitchFamily="34" charset="0"/>
                <a:ea typeface="Helvetica" pitchFamily="-112" charset="0"/>
                <a:cs typeface="Helvetica" pitchFamily="-112" charset="0"/>
              </a:rPr>
              <a:t/>
            </a:r>
            <a:br>
              <a:rPr lang="en-US" sz="2100" dirty="0" smtClean="0">
                <a:solidFill>
                  <a:srgbClr val="FFFFFF"/>
                </a:solidFill>
                <a:latin typeface="Calibri" panose="020F0502020204030204" pitchFamily="34" charset="0"/>
                <a:ea typeface="Helvetica" pitchFamily="-112" charset="0"/>
                <a:cs typeface="Helvetica" pitchFamily="-112" charset="0"/>
              </a:rPr>
            </a:br>
            <a:r>
              <a:rPr lang="en-US" sz="2100" dirty="0" smtClean="0">
                <a:solidFill>
                  <a:srgbClr val="FFFFFF"/>
                </a:solidFill>
                <a:latin typeface="Calibri" panose="020F0502020204030204" pitchFamily="34" charset="0"/>
                <a:ea typeface="Helvetica" pitchFamily="-112" charset="0"/>
                <a:cs typeface="Helvetica" pitchFamily="-112" charset="0"/>
              </a:rPr>
              <a:t>have </a:t>
            </a:r>
            <a:r>
              <a:rPr lang="en-US" sz="2100" dirty="0">
                <a:solidFill>
                  <a:srgbClr val="FFFFFF"/>
                </a:solidFill>
                <a:latin typeface="Calibri" panose="020F0502020204030204" pitchFamily="34" charset="0"/>
                <a:ea typeface="Helvetica" pitchFamily="-112" charset="0"/>
                <a:cs typeface="Helvetica" pitchFamily="-112" charset="0"/>
              </a:rPr>
              <a:t>an account, </a:t>
            </a:r>
            <a:r>
              <a:rPr lang="en-US" sz="2100" dirty="0" smtClean="0">
                <a:solidFill>
                  <a:srgbClr val="FFFFFF"/>
                </a:solidFill>
                <a:latin typeface="Calibri" panose="020F0502020204030204" pitchFamily="34" charset="0"/>
                <a:ea typeface="Helvetica" pitchFamily="-112" charset="0"/>
                <a:cs typeface="Helvetica" pitchFamily="-112" charset="0"/>
              </a:rPr>
              <a:t>log in here. </a:t>
            </a:r>
            <a:endParaRPr lang="en-US" sz="2100" dirty="0">
              <a:solidFill>
                <a:srgbClr val="FFFFFF"/>
              </a:solidFill>
              <a:latin typeface="Calibri" panose="020F0502020204030204" pitchFamily="34" charset="0"/>
              <a:ea typeface="Helvetica" pitchFamily="-112" charset="0"/>
              <a:cs typeface="Helvetica" pitchFamily="-112" charset="0"/>
            </a:endParaRPr>
          </a:p>
        </p:txBody>
      </p:sp>
      <p:cxnSp>
        <p:nvCxnSpPr>
          <p:cNvPr id="7" name="Straight Arrow Connector 6"/>
          <p:cNvCxnSpPr/>
          <p:nvPr/>
        </p:nvCxnSpPr>
        <p:spPr>
          <a:xfrm>
            <a:off x="2811018" y="3067291"/>
            <a:ext cx="788709" cy="1331089"/>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cxnSp>
        <p:nvCxnSpPr>
          <p:cNvPr id="10" name="Straight Arrow Connector 9"/>
          <p:cNvCxnSpPr/>
          <p:nvPr/>
        </p:nvCxnSpPr>
        <p:spPr>
          <a:xfrm>
            <a:off x="2893671" y="4398380"/>
            <a:ext cx="1018572" cy="844952"/>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Creating Your Profile</a:t>
            </a:r>
            <a:endParaRPr lang="en-US" sz="4000"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0917" y="4066674"/>
            <a:ext cx="5167935" cy="1821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636" y="2051233"/>
            <a:ext cx="3895725"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Elbow Connector 4"/>
          <p:cNvCxnSpPr>
            <a:stCxn id="10" idx="4"/>
          </p:cNvCxnSpPr>
          <p:nvPr/>
        </p:nvCxnSpPr>
        <p:spPr>
          <a:xfrm rot="16200000" flipH="1">
            <a:off x="1806611" y="3602727"/>
            <a:ext cx="1431300" cy="1757312"/>
          </a:xfrm>
          <a:prstGeom prst="bentConnector2">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
        <p:nvSpPr>
          <p:cNvPr id="15" name="Rectangle 14"/>
          <p:cNvSpPr/>
          <p:nvPr/>
        </p:nvSpPr>
        <p:spPr>
          <a:xfrm>
            <a:off x="4879872" y="1508733"/>
            <a:ext cx="3688980" cy="2472958"/>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ct val="20000"/>
              </a:spcBef>
              <a:buFont typeface="Arial" pitchFamily="-112" charset="0"/>
              <a:buChar char="•"/>
            </a:pPr>
            <a:endParaRPr lang="en-US" sz="1700" dirty="0" smtClean="0">
              <a:solidFill>
                <a:schemeClr val="bg1"/>
              </a:solidFill>
              <a:latin typeface="Calibri" panose="020F0502020204030204" pitchFamily="34" charset="0"/>
              <a:ea typeface="Helvetica" pitchFamily="-112" charset="0"/>
              <a:cs typeface="Helvetica" pitchFamily="-112" charset="0"/>
            </a:endParaRPr>
          </a:p>
          <a:p>
            <a:pPr marL="228600" indent="-228600">
              <a:spcBef>
                <a:spcPts val="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If you have forgotten your password, click on the Forgot Password? link.</a:t>
            </a:r>
          </a:p>
          <a:p>
            <a:pPr marL="228600" indent="-228600">
              <a:spcBef>
                <a:spcPts val="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In the pop-up, enter the email address associated with your Dollars for Scholars account. </a:t>
            </a:r>
          </a:p>
          <a:p>
            <a:pPr marL="228600" indent="-228600">
              <a:spcBef>
                <a:spcPts val="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Click the Reset Password Button and an email will be sent to you with instructions to set a new password.</a:t>
            </a:r>
            <a:endParaRPr lang="en-US" sz="1700" dirty="0">
              <a:solidFill>
                <a:schemeClr val="bg1"/>
              </a:solidFill>
              <a:latin typeface="Calibri" panose="020F0502020204030204" pitchFamily="34" charset="0"/>
              <a:ea typeface="Helvetica" pitchFamily="-112" charset="0"/>
              <a:cs typeface="Helvetica" pitchFamily="-112" charset="0"/>
            </a:endParaRPr>
          </a:p>
        </p:txBody>
      </p:sp>
      <p:sp>
        <p:nvSpPr>
          <p:cNvPr id="10" name="Oval 9"/>
          <p:cNvSpPr/>
          <p:nvPr/>
        </p:nvSpPr>
        <p:spPr bwMode="auto">
          <a:xfrm>
            <a:off x="960699" y="3229337"/>
            <a:ext cx="1365812" cy="536396"/>
          </a:xfrm>
          <a:prstGeom prst="ellipse">
            <a:avLst/>
          </a:prstGeom>
          <a:noFill/>
          <a:ln w="38100">
            <a:solidFill>
              <a:srgbClr val="FF0000"/>
            </a:solidFill>
            <a:round/>
            <a:headEnd/>
            <a:tailEnd/>
          </a:ln>
        </p:spPr>
        <p:txBody>
          <a:bodyPr wrap="none" rtlCol="0" anchor="ctr">
            <a:prstTxWarp prst="textNoShape">
              <a:avLst/>
            </a:prstTxWarp>
          </a:bodyPr>
          <a:lstStyle/>
          <a:p>
            <a:pPr algn="ctr"/>
            <a:endParaRPr lang="en-US"/>
          </a:p>
        </p:txBody>
      </p:sp>
      <p:sp>
        <p:nvSpPr>
          <p:cNvPr id="18" name="Oval 17"/>
          <p:cNvSpPr/>
          <p:nvPr/>
        </p:nvSpPr>
        <p:spPr bwMode="auto">
          <a:xfrm>
            <a:off x="7641221" y="5465180"/>
            <a:ext cx="927631" cy="536396"/>
          </a:xfrm>
          <a:prstGeom prst="ellipse">
            <a:avLst/>
          </a:prstGeom>
          <a:noFill/>
          <a:ln w="38100">
            <a:solidFill>
              <a:srgbClr val="FF0000"/>
            </a:solidFill>
            <a:round/>
            <a:headEnd/>
            <a:tailEnd/>
          </a:ln>
        </p:spPr>
        <p:txBody>
          <a:bodyPr wrap="none" rtlCol="0" anchor="ctr">
            <a:prstTxWarp prst="textNoShape">
              <a:avLst/>
            </a:prstTxWarp>
          </a:bodyPr>
          <a:lstStyle/>
          <a:p>
            <a:pPr algn="ctr"/>
            <a:endParaRPr lang="en-US"/>
          </a:p>
        </p:txBody>
      </p:sp>
    </p:spTree>
    <p:extLst>
      <p:ext uri="{BB962C8B-B14F-4D97-AF65-F5344CB8AC3E}">
        <p14:creationId xmlns:p14="http://schemas.microsoft.com/office/powerpoint/2010/main" val="2183349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sp>
        <p:nvSpPr>
          <p:cNvPr id="5" name="Rectangle 4"/>
          <p:cNvSpPr/>
          <p:nvPr/>
        </p:nvSpPr>
        <p:spPr>
          <a:xfrm>
            <a:off x="6268835" y="1889760"/>
            <a:ext cx="2456953" cy="4181988"/>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ct val="20000"/>
              </a:spcBef>
              <a:buFont typeface="Arial" pitchFamily="-112" charset="0"/>
              <a:buChar char="•"/>
            </a:pPr>
            <a:endParaRPr lang="en-US" sz="1700" dirty="0" smtClean="0">
              <a:solidFill>
                <a:schemeClr val="bg1"/>
              </a:solidFill>
              <a:latin typeface="Calibri" panose="020F0502020204030204" pitchFamily="34" charset="0"/>
              <a:ea typeface="Helvetica" pitchFamily="-112" charset="0"/>
              <a:cs typeface="Helvetica" pitchFamily="-112" charset="0"/>
            </a:endParaRPr>
          </a:p>
          <a:p>
            <a:pPr marL="228600" indent="-228600">
              <a:spcBef>
                <a:spcPts val="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Enter “</a:t>
            </a:r>
            <a:r>
              <a:rPr lang="en-US" sz="1700" dirty="0" err="1" smtClean="0">
                <a:solidFill>
                  <a:schemeClr val="bg1"/>
                </a:solidFill>
                <a:latin typeface="Calibri" panose="020F0502020204030204" pitchFamily="34" charset="0"/>
                <a:ea typeface="Helvetica" pitchFamily="-112" charset="0"/>
                <a:cs typeface="Helvetica" pitchFamily="-112" charset="0"/>
              </a:rPr>
              <a:t>Winnacunnet</a:t>
            </a:r>
            <a:r>
              <a:rPr lang="en-US" sz="1700" dirty="0" smtClean="0">
                <a:solidFill>
                  <a:schemeClr val="bg1"/>
                </a:solidFill>
                <a:latin typeface="Calibri" panose="020F0502020204030204" pitchFamily="34" charset="0"/>
                <a:ea typeface="Helvetica" pitchFamily="-112" charset="0"/>
                <a:cs typeface="Helvetica" pitchFamily="-112" charset="0"/>
              </a:rPr>
              <a:t>” as your high school name.</a:t>
            </a:r>
            <a:endParaRPr lang="en-US" sz="1700" dirty="0" smtClean="0">
              <a:solidFill>
                <a:schemeClr val="bg1"/>
              </a:solidFill>
              <a:latin typeface="Calibri" panose="020F0502020204030204" pitchFamily="34" charset="0"/>
              <a:ea typeface="Helvetica" pitchFamily="-112" charset="0"/>
              <a:cs typeface="Helvetica" pitchFamily="-112" charset="0"/>
            </a:endParaRPr>
          </a:p>
          <a:p>
            <a:pPr marL="228600" indent="-228600">
              <a:spcBef>
                <a:spcPts val="12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Click </a:t>
            </a:r>
            <a:r>
              <a:rPr lang="en-US" sz="1700" dirty="0" smtClean="0">
                <a:solidFill>
                  <a:schemeClr val="bg1"/>
                </a:solidFill>
                <a:latin typeface="Calibri" panose="020F0502020204030204" pitchFamily="34" charset="0"/>
                <a:ea typeface="Helvetica" pitchFamily="-112" charset="0"/>
                <a:cs typeface="Helvetica" pitchFamily="-112" charset="0"/>
              </a:rPr>
              <a:t>on “Choose This School” where your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high school appears</a:t>
            </a:r>
            <a:r>
              <a:rPr lang="en-US" sz="1700" dirty="0" smtClean="0">
                <a:solidFill>
                  <a:schemeClr val="bg1"/>
                </a:solidFill>
                <a:latin typeface="Calibri" panose="020F0502020204030204" pitchFamily="34" charset="0"/>
                <a:ea typeface="Helvetica" pitchFamily="-112" charset="0"/>
                <a:cs typeface="Helvetica" pitchFamily="-112" charset="0"/>
              </a:rPr>
              <a:t>.</a:t>
            </a:r>
          </a:p>
          <a:p>
            <a:pPr marL="228600" indent="-228600">
              <a:spcBef>
                <a:spcPts val="1200"/>
              </a:spcBef>
              <a:buFont typeface="Arial" pitchFamily="-112" charset="0"/>
              <a:buChar char="•"/>
            </a:pPr>
            <a:endParaRPr lang="en-US" sz="1700" dirty="0">
              <a:solidFill>
                <a:schemeClr val="bg1"/>
              </a:solidFill>
              <a:latin typeface="Calibri" panose="020F0502020204030204" pitchFamily="34" charset="0"/>
              <a:ea typeface="Helvetica" pitchFamily="-112" charset="0"/>
              <a:cs typeface="Helvetica" pitchFamily="-112" charset="0"/>
            </a:endParaRPr>
          </a:p>
          <a:p>
            <a:pPr>
              <a:spcBef>
                <a:spcPts val="1200"/>
              </a:spcBef>
            </a:pPr>
            <a:endParaRPr lang="en-US" sz="1700" dirty="0">
              <a:solidFill>
                <a:schemeClr val="bg1"/>
              </a:solidFill>
              <a:latin typeface="Calibri" panose="020F0502020204030204" pitchFamily="34" charset="0"/>
              <a:ea typeface="Helvetica" pitchFamily="-112" charset="0"/>
              <a:cs typeface="Helvetica" pitchFamily="-112" charset="0"/>
            </a:endParaRPr>
          </a:p>
          <a:p>
            <a:pPr>
              <a:spcBef>
                <a:spcPts val="1200"/>
              </a:spcBef>
            </a:pPr>
            <a:endParaRPr lang="en-US" sz="1700" dirty="0" smtClean="0">
              <a:solidFill>
                <a:schemeClr val="bg1"/>
              </a:solidFill>
              <a:latin typeface="Calibri" panose="020F0502020204030204" pitchFamily="34" charset="0"/>
              <a:ea typeface="Helvetica" pitchFamily="-112" charset="0"/>
              <a:cs typeface="Helvetica" pitchFamily="-112" charset="0"/>
            </a:endParaRPr>
          </a:p>
          <a:p>
            <a:pPr>
              <a:spcBef>
                <a:spcPts val="1200"/>
              </a:spcBef>
            </a:pPr>
            <a:endParaRPr lang="en-US" sz="1700" dirty="0" smtClean="0">
              <a:solidFill>
                <a:schemeClr val="bg1"/>
              </a:solidFill>
              <a:latin typeface="Calibri" panose="020F0502020204030204" pitchFamily="34" charset="0"/>
              <a:ea typeface="Helvetica" pitchFamily="-112" charset="0"/>
              <a:cs typeface="Helvetica" pitchFamily="-112" charset="0"/>
            </a:endParaRPr>
          </a:p>
          <a:p>
            <a:pPr>
              <a:spcBef>
                <a:spcPct val="20000"/>
              </a:spcBef>
            </a:pPr>
            <a:r>
              <a:rPr lang="en-US" sz="1700" dirty="0" smtClean="0">
                <a:solidFill>
                  <a:schemeClr val="bg1"/>
                </a:solidFill>
                <a:latin typeface="Calibri" panose="020F0502020204030204" pitchFamily="34" charset="0"/>
                <a:ea typeface="Helvetica" pitchFamily="-112" charset="0"/>
                <a:cs typeface="Helvetica" pitchFamily="-112" charset="0"/>
              </a:rPr>
              <a:t> </a:t>
            </a:r>
            <a:endParaRPr lang="en-US" sz="1700" dirty="0">
              <a:solidFill>
                <a:schemeClr val="bg1"/>
              </a:solidFill>
              <a:latin typeface="Calibri" panose="020F0502020204030204" pitchFamily="34" charset="0"/>
              <a:ea typeface="Helvetica" pitchFamily="-112" charset="0"/>
              <a:cs typeface="Helvetica" pitchFamily="-112"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007" y="1889760"/>
            <a:ext cx="5782558" cy="2712721"/>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4578" name="Title 1"/>
          <p:cNvSpPr>
            <a:spLocks noGrp="1"/>
          </p:cNvSpPr>
          <p:nvPr>
            <p:ph type="title" idx="4294967295"/>
          </p:nvPr>
        </p:nvSpPr>
        <p:spPr>
          <a:xfrm>
            <a:off x="0" y="0"/>
            <a:ext cx="9144000" cy="919163"/>
          </a:xfrm>
        </p:spPr>
        <p:txBody>
          <a:bodyPr/>
          <a:lstStyle/>
          <a:p>
            <a:pPr eaLnBrk="1" hangingPunct="1"/>
            <a:r>
              <a:rPr lang="en-US" sz="3900" dirty="0" smtClean="0"/>
              <a:t>Creating Your Profile</a:t>
            </a:r>
          </a:p>
        </p:txBody>
      </p:sp>
      <p:cxnSp>
        <p:nvCxnSpPr>
          <p:cNvPr id="9" name="Straight Arrow Connector 8"/>
          <p:cNvCxnSpPr/>
          <p:nvPr/>
        </p:nvCxnSpPr>
        <p:spPr>
          <a:xfrm flipV="1">
            <a:off x="821055" y="3590887"/>
            <a:ext cx="360076" cy="260716"/>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flipH="1">
            <a:off x="4072921" y="3352698"/>
            <a:ext cx="379064" cy="163779"/>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H="1" flipV="1">
            <a:off x="5532700" y="4363656"/>
            <a:ext cx="521865" cy="740779"/>
          </a:xfrm>
          <a:prstGeom prst="straightConnector1">
            <a:avLst/>
          </a:prstGeom>
          <a:ln w="38100">
            <a:solidFill>
              <a:schemeClr val="accent1"/>
            </a:solidFill>
            <a:tailEnd type="arrow"/>
          </a:ln>
        </p:spPr>
        <p:style>
          <a:lnRef idx="3">
            <a:schemeClr val="accent6"/>
          </a:lnRef>
          <a:fillRef idx="0">
            <a:schemeClr val="accent6"/>
          </a:fillRef>
          <a:effectRef idx="2">
            <a:schemeClr val="accent6"/>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994" y="1449610"/>
            <a:ext cx="4418295" cy="48934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2" name="Title 1"/>
          <p:cNvSpPr>
            <a:spLocks noGrp="1"/>
          </p:cNvSpPr>
          <p:nvPr>
            <p:ph type="title" idx="4294967295"/>
          </p:nvPr>
        </p:nvSpPr>
        <p:spPr>
          <a:xfrm>
            <a:off x="0" y="0"/>
            <a:ext cx="9144000" cy="919163"/>
          </a:xfrm>
        </p:spPr>
        <p:txBody>
          <a:bodyPr/>
          <a:lstStyle/>
          <a:p>
            <a:pPr eaLnBrk="1" hangingPunct="1"/>
            <a:r>
              <a:rPr lang="en-US" sz="3900" dirty="0" smtClean="0"/>
              <a:t>Creating Your Profile</a:t>
            </a:r>
          </a:p>
        </p:txBody>
      </p:sp>
      <p:sp>
        <p:nvSpPr>
          <p:cNvPr id="5" name="Rectangle 4"/>
          <p:cNvSpPr/>
          <p:nvPr/>
        </p:nvSpPr>
        <p:spPr>
          <a:xfrm>
            <a:off x="5505450" y="1644957"/>
            <a:ext cx="2674620" cy="4213225"/>
          </a:xfrm>
          <a:prstGeom prst="rect">
            <a:avLst/>
          </a:prstGeom>
          <a:solidFill>
            <a:srgbClr val="174287"/>
          </a:solidFill>
          <a:ln cmpd="sng"/>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ct val="200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Fill in all the fields with the appropriate information.</a:t>
            </a:r>
          </a:p>
          <a:p>
            <a:pPr marL="228600" indent="-228600">
              <a:spcBef>
                <a:spcPts val="12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Read the terms and conditions, check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the box to agree to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them, and then click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the submit button.</a:t>
            </a:r>
          </a:p>
          <a:p>
            <a:pPr marL="228600" indent="-228600">
              <a:spcBef>
                <a:spcPts val="12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An email will be sent to you with your login information. Check SPAM if you don’t see the email in your inbox within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a few minutes.</a:t>
            </a:r>
            <a:endParaRPr lang="en-US" sz="1700" dirty="0">
              <a:solidFill>
                <a:schemeClr val="bg1"/>
              </a:solidFill>
              <a:latin typeface="Calibri" panose="020F0502020204030204" pitchFamily="34" charset="0"/>
              <a:ea typeface="Helvetica" pitchFamily="-112" charset="0"/>
              <a:cs typeface="Helvetica" pitchFamily="-112" charset="0"/>
            </a:endParaRPr>
          </a:p>
        </p:txBody>
      </p:sp>
      <p:cxnSp>
        <p:nvCxnSpPr>
          <p:cNvPr id="10" name="Straight Arrow Connector 9"/>
          <p:cNvCxnSpPr/>
          <p:nvPr/>
        </p:nvCxnSpPr>
        <p:spPr>
          <a:xfrm flipH="1">
            <a:off x="2931207" y="3038475"/>
            <a:ext cx="2574243" cy="2439379"/>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592" y="1614488"/>
            <a:ext cx="5554980" cy="2814425"/>
          </a:xfrm>
          <a:prstGeom prst="rect">
            <a:avLst/>
          </a:prstGeom>
          <a:noFill/>
          <a:ln w="6350">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itle 1"/>
          <p:cNvSpPr txBox="1">
            <a:spLocks/>
          </p:cNvSpPr>
          <p:nvPr/>
        </p:nvSpPr>
        <p:spPr bwMode="auto">
          <a:xfrm>
            <a:off x="0" y="0"/>
            <a:ext cx="9144000" cy="91916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3300" kern="1200">
                <a:solidFill>
                  <a:srgbClr val="174287"/>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5pPr>
            <a:lvl6pPr marL="457200" algn="ctr" rtl="0" fontAlgn="base">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6pPr>
            <a:lvl7pPr marL="914400" algn="ctr" rtl="0" fontAlgn="base">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7pPr>
            <a:lvl8pPr marL="1371600" algn="ctr" rtl="0" fontAlgn="base">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8pPr>
            <a:lvl9pPr marL="1828800" algn="ctr" rtl="0" fontAlgn="base">
              <a:spcBef>
                <a:spcPct val="0"/>
              </a:spcBef>
              <a:spcAft>
                <a:spcPct val="0"/>
              </a:spcAft>
              <a:defRPr sz="3300">
                <a:solidFill>
                  <a:srgbClr val="174287"/>
                </a:solidFill>
                <a:latin typeface="Georgia" pitchFamily="-112" charset="0"/>
                <a:ea typeface="ＭＳ Ｐゴシック" pitchFamily="-112" charset="-128"/>
                <a:cs typeface="ＭＳ Ｐゴシック" pitchFamily="-112" charset="-128"/>
              </a:defRPr>
            </a:lvl9pPr>
          </a:lstStyle>
          <a:p>
            <a:pPr defTabSz="914400" eaLnBrk="1" hangingPunct="1"/>
            <a:r>
              <a:rPr lang="en-US" sz="3900" dirty="0" smtClean="0">
                <a:latin typeface="Calibri" panose="020F0502020204030204" pitchFamily="34" charset="0"/>
              </a:rPr>
              <a:t>Email and Login Info</a:t>
            </a:r>
          </a:p>
        </p:txBody>
      </p:sp>
      <p:sp>
        <p:nvSpPr>
          <p:cNvPr id="6" name="Rectangle 5"/>
          <p:cNvSpPr/>
          <p:nvPr/>
        </p:nvSpPr>
        <p:spPr>
          <a:xfrm>
            <a:off x="6346210" y="1472322"/>
            <a:ext cx="2374710" cy="4801525"/>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prstTxWarp prst="textNoShape">
              <a:avLst/>
            </a:prstTxWarp>
          </a:bodyPr>
          <a:lstStyle/>
          <a:p>
            <a:pPr marL="228600" indent="-228600">
              <a:spcBef>
                <a:spcPct val="200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The email you receive will provide you a link back to the login page as well as a temporary password for logging in.</a:t>
            </a:r>
          </a:p>
          <a:p>
            <a:pPr marL="228600" indent="-228600">
              <a:spcBef>
                <a:spcPts val="1200"/>
              </a:spcBef>
              <a:buFont typeface="Arial" pitchFamily="-112" charset="0"/>
              <a:buChar char="•"/>
            </a:pPr>
            <a:r>
              <a:rPr lang="en-US" sz="1700" dirty="0" smtClean="0">
                <a:solidFill>
                  <a:schemeClr val="bg1"/>
                </a:solidFill>
                <a:latin typeface="Calibri" panose="020F0502020204030204" pitchFamily="34" charset="0"/>
                <a:ea typeface="Helvetica" pitchFamily="-112" charset="0"/>
                <a:cs typeface="Helvetica" pitchFamily="-112" charset="0"/>
              </a:rPr>
              <a:t>When you first log in using the information provided, you will be prompted with a popup asking you to set your password. Enter the password you want to use </a:t>
            </a:r>
            <a:br>
              <a:rPr lang="en-US" sz="1700" dirty="0" smtClean="0">
                <a:solidFill>
                  <a:schemeClr val="bg1"/>
                </a:solidFill>
                <a:latin typeface="Calibri" panose="020F0502020204030204" pitchFamily="34" charset="0"/>
                <a:ea typeface="Helvetica" pitchFamily="-112" charset="0"/>
                <a:cs typeface="Helvetica" pitchFamily="-112" charset="0"/>
              </a:rPr>
            </a:br>
            <a:r>
              <a:rPr lang="en-US" sz="1700" dirty="0" smtClean="0">
                <a:solidFill>
                  <a:schemeClr val="bg1"/>
                </a:solidFill>
                <a:latin typeface="Calibri" panose="020F0502020204030204" pitchFamily="34" charset="0"/>
                <a:ea typeface="Helvetica" pitchFamily="-112" charset="0"/>
                <a:cs typeface="Helvetica" pitchFamily="-112" charset="0"/>
              </a:rPr>
              <a:t>going forward, and click on the “Save Password” button.</a:t>
            </a:r>
            <a:endParaRPr lang="en-US" sz="1700" dirty="0">
              <a:solidFill>
                <a:schemeClr val="bg1"/>
              </a:solidFill>
              <a:latin typeface="Calibri" panose="020F0502020204030204" pitchFamily="34" charset="0"/>
              <a:ea typeface="Helvetica" pitchFamily="-112" charset="0"/>
              <a:cs typeface="Helvetica" pitchFamily="-112" charset="0"/>
            </a:endParaRPr>
          </a:p>
        </p:txBody>
      </p:sp>
      <p:cxnSp>
        <p:nvCxnSpPr>
          <p:cNvPr id="7" name="Straight Arrow Connector 6"/>
          <p:cNvCxnSpPr/>
          <p:nvPr/>
        </p:nvCxnSpPr>
        <p:spPr>
          <a:xfrm flipH="1" flipV="1">
            <a:off x="4234407" y="2841341"/>
            <a:ext cx="781865" cy="1"/>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flipH="1" flipV="1">
            <a:off x="2917713" y="3293356"/>
            <a:ext cx="781865" cy="1"/>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pic>
        <p:nvPicPr>
          <p:cNvPr id="9" name="Picture 8"/>
          <p:cNvPicPr/>
          <p:nvPr/>
        </p:nvPicPr>
        <p:blipFill rotWithShape="1">
          <a:blip r:embed="rId4"/>
          <a:srcRect l="9296" t="37149" r="11206" b="30120"/>
          <a:stretch/>
        </p:blipFill>
        <p:spPr bwMode="auto">
          <a:xfrm>
            <a:off x="456702" y="4522455"/>
            <a:ext cx="5029698" cy="1751392"/>
          </a:xfrm>
          <a:prstGeom prst="rect">
            <a:avLst/>
          </a:prstGeom>
          <a:ln w="6350">
            <a:solidFill>
              <a:schemeClr val="bg1">
                <a:lumMod val="65000"/>
              </a:schemeClr>
            </a:solidFill>
          </a:ln>
          <a:extLst>
            <a:ext uri="{53640926-AAD7-44D8-BBD7-CCE9431645EC}">
              <a14:shadowObscured xmlns:a14="http://schemas.microsoft.com/office/drawing/2010/main"/>
            </a:ext>
          </a:extLst>
        </p:spPr>
      </p:pic>
      <p:cxnSp>
        <p:nvCxnSpPr>
          <p:cNvPr id="10" name="Straight Arrow Connector 9"/>
          <p:cNvCxnSpPr/>
          <p:nvPr/>
        </p:nvCxnSpPr>
        <p:spPr>
          <a:xfrm flipH="1" flipV="1">
            <a:off x="4181067" y="5398151"/>
            <a:ext cx="781865" cy="1"/>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flipH="1" flipV="1">
            <a:off x="4962932" y="5809859"/>
            <a:ext cx="781865" cy="1"/>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02069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74287">
            <a:alpha val="25000"/>
          </a:srgbClr>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80" y="1479511"/>
            <a:ext cx="4882896" cy="4876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6" name="Title 1"/>
          <p:cNvSpPr>
            <a:spLocks noGrp="1"/>
          </p:cNvSpPr>
          <p:nvPr>
            <p:ph type="title" idx="4294967295"/>
          </p:nvPr>
        </p:nvSpPr>
        <p:spPr>
          <a:xfrm>
            <a:off x="0" y="0"/>
            <a:ext cx="9144000" cy="919163"/>
          </a:xfrm>
        </p:spPr>
        <p:txBody>
          <a:bodyPr/>
          <a:lstStyle/>
          <a:p>
            <a:pPr eaLnBrk="1" hangingPunct="1"/>
            <a:r>
              <a:rPr lang="en-US" sz="3900" dirty="0" smtClean="0"/>
              <a:t>Welcome to the Student Dashboard!</a:t>
            </a:r>
          </a:p>
        </p:txBody>
      </p:sp>
      <p:sp>
        <p:nvSpPr>
          <p:cNvPr id="5" name="Rectangle 4"/>
          <p:cNvSpPr/>
          <p:nvPr/>
        </p:nvSpPr>
        <p:spPr>
          <a:xfrm>
            <a:off x="5844939" y="1349828"/>
            <a:ext cx="2784142" cy="5005843"/>
          </a:xfrm>
          <a:prstGeom prst="rect">
            <a:avLst/>
          </a:prstGeom>
          <a:solidFill>
            <a:srgbClr val="174287"/>
          </a:solidFill>
          <a:ln>
            <a:noFill/>
          </a:ln>
          <a:effectLst>
            <a:outerShdw blurRad="50800" dist="38100" algn="r" rotWithShape="0">
              <a:srgbClr val="000000">
                <a:alpha val="43000"/>
              </a:srgbClr>
            </a:outerShdw>
          </a:effectLst>
          <a:scene3d>
            <a:camera prst="orthographicFront" fov="0">
              <a:rot lat="0" lon="0" rev="0"/>
            </a:camera>
            <a:lightRig rig="threePt" dir="t">
              <a:rot lat="0" lon="0" rev="0"/>
            </a:lightRig>
          </a:scene3d>
          <a:sp3d prstMaterial="matte">
            <a:bevelT w="0" h="0"/>
            <a:contourClr>
              <a:schemeClr val="accent5">
                <a:shade val="70000"/>
                <a:satMod val="105000"/>
              </a:schemeClr>
            </a:contourClr>
          </a:sp3d>
        </p:spPr>
        <p:style>
          <a:lnRef idx="1">
            <a:schemeClr val="accent5"/>
          </a:lnRef>
          <a:fillRef idx="3">
            <a:schemeClr val="accent5"/>
          </a:fillRef>
          <a:effectRef idx="2">
            <a:schemeClr val="accent5"/>
          </a:effectRef>
          <a:fontRef idx="minor">
            <a:schemeClr val="lt1"/>
          </a:fontRef>
        </p:style>
        <p:txBody>
          <a:bodyPr anchor="ctr"/>
          <a:lstStyle/>
          <a:p>
            <a:pPr>
              <a:spcBef>
                <a:spcPct val="20000"/>
              </a:spcBef>
              <a:defRPr/>
            </a:pPr>
            <a:r>
              <a:rPr lang="en-US" sz="1770" dirty="0">
                <a:solidFill>
                  <a:srgbClr val="FFFFFF"/>
                </a:solidFill>
                <a:latin typeface="Calibri" panose="020F0502020204030204" pitchFamily="34" charset="0"/>
                <a:ea typeface="Helvetica" pitchFamily="-112" charset="0"/>
                <a:cs typeface="Helvetica"/>
              </a:rPr>
              <a:t>   </a:t>
            </a:r>
          </a:p>
          <a:p>
            <a:pPr>
              <a:spcBef>
                <a:spcPct val="20000"/>
              </a:spcBef>
              <a:defRPr/>
            </a:pPr>
            <a:r>
              <a:rPr lang="en-US" sz="1770" dirty="0">
                <a:solidFill>
                  <a:srgbClr val="FFFFFF"/>
                </a:solidFill>
                <a:latin typeface="Calibri" panose="020F0502020204030204" pitchFamily="34" charset="0"/>
                <a:ea typeface="Helvetica" pitchFamily="-112" charset="0"/>
                <a:cs typeface="Helvetica"/>
              </a:rPr>
              <a:t>The </a:t>
            </a:r>
            <a:r>
              <a:rPr lang="en-US" sz="1770" dirty="0" smtClean="0">
                <a:solidFill>
                  <a:srgbClr val="FFFFFF"/>
                </a:solidFill>
                <a:latin typeface="Calibri" panose="020F0502020204030204" pitchFamily="34" charset="0"/>
                <a:ea typeface="Helvetica" pitchFamily="-112" charset="0"/>
                <a:cs typeface="Helvetica"/>
              </a:rPr>
              <a:t>Dashboard lets you:</a:t>
            </a:r>
            <a:endParaRPr lang="en-US" sz="1770" dirty="0">
              <a:solidFill>
                <a:srgbClr val="FFFFFF"/>
              </a:solidFill>
              <a:latin typeface="Calibri" panose="020F0502020204030204" pitchFamily="34" charset="0"/>
              <a:ea typeface="Helvetica" pitchFamily="-112" charset="0"/>
              <a:cs typeface="Helvetica"/>
            </a:endParaRPr>
          </a:p>
          <a:p>
            <a:pPr marL="342900" indent="-342900">
              <a:spcBef>
                <a:spcPts val="1200"/>
              </a:spcBef>
              <a:buFont typeface="Arial" panose="020B0604020202020204" pitchFamily="34" charset="0"/>
              <a:buChar char="•"/>
              <a:tabLst>
                <a:tab pos="182880" algn="l"/>
              </a:tabLst>
              <a:defRPr/>
            </a:pPr>
            <a:r>
              <a:rPr lang="en-US" sz="1770" dirty="0">
                <a:solidFill>
                  <a:srgbClr val="FFFFFF"/>
                </a:solidFill>
                <a:latin typeface="Calibri" panose="020F0502020204030204" pitchFamily="34" charset="0"/>
                <a:ea typeface="Helvetica" pitchFamily="-112" charset="0"/>
                <a:cs typeface="Helvetica"/>
              </a:rPr>
              <a:t>View </a:t>
            </a:r>
            <a:r>
              <a:rPr lang="en-US" sz="1770" dirty="0" smtClean="0">
                <a:solidFill>
                  <a:srgbClr val="FFFFFF"/>
                </a:solidFill>
                <a:latin typeface="Calibri" panose="020F0502020204030204" pitchFamily="34" charset="0"/>
                <a:ea typeface="Helvetica" pitchFamily="-112" charset="0"/>
                <a:cs typeface="Helvetica"/>
              </a:rPr>
              <a:t>Dollars for Scholars affiliates you match to. If you click the name, it will direct to websites.</a:t>
            </a:r>
            <a:endParaRPr lang="en-US" sz="1770" dirty="0">
              <a:solidFill>
                <a:srgbClr val="FFFFFF"/>
              </a:solidFill>
              <a:latin typeface="Calibri" panose="020F0502020204030204" pitchFamily="34" charset="0"/>
              <a:ea typeface="Helvetica" pitchFamily="-112" charset="0"/>
              <a:cs typeface="Helvetica"/>
            </a:endParaRPr>
          </a:p>
          <a:p>
            <a:pPr marL="342900" indent="-342900">
              <a:spcBef>
                <a:spcPts val="1200"/>
              </a:spcBef>
              <a:buFont typeface="Arial" panose="020B0604020202020204" pitchFamily="34" charset="0"/>
              <a:buChar char="•"/>
              <a:tabLst>
                <a:tab pos="182880" algn="l"/>
              </a:tabLst>
              <a:defRPr/>
            </a:pPr>
            <a:r>
              <a:rPr lang="en-US" sz="1770" dirty="0" smtClean="0">
                <a:solidFill>
                  <a:srgbClr val="FFFFFF"/>
                </a:solidFill>
                <a:latin typeface="Calibri" panose="020F0502020204030204" pitchFamily="34" charset="0"/>
                <a:ea typeface="Helvetica" pitchFamily="-112" charset="0"/>
                <a:cs typeface="Helvetica"/>
              </a:rPr>
              <a:t>View </a:t>
            </a:r>
            <a:r>
              <a:rPr lang="en-US" sz="1770" dirty="0">
                <a:solidFill>
                  <a:srgbClr val="FFFFFF"/>
                </a:solidFill>
                <a:latin typeface="Calibri" panose="020F0502020204030204" pitchFamily="34" charset="0"/>
                <a:ea typeface="Helvetica" pitchFamily="-112" charset="0"/>
                <a:cs typeface="Helvetica"/>
              </a:rPr>
              <a:t>your </a:t>
            </a:r>
            <a:r>
              <a:rPr lang="en-US" sz="1770" dirty="0" smtClean="0">
                <a:solidFill>
                  <a:srgbClr val="FFFFFF"/>
                </a:solidFill>
                <a:latin typeface="Calibri" panose="020F0502020204030204" pitchFamily="34" charset="0"/>
                <a:ea typeface="Helvetica" pitchFamily="-112" charset="0"/>
                <a:cs typeface="Helvetica"/>
              </a:rPr>
              <a:t>progress and follow the link to complete your profile.</a:t>
            </a:r>
          </a:p>
          <a:p>
            <a:pPr marL="342900" indent="-342900">
              <a:spcBef>
                <a:spcPts val="1200"/>
              </a:spcBef>
              <a:buFont typeface="Arial" panose="020B0604020202020204" pitchFamily="34" charset="0"/>
              <a:buChar char="•"/>
              <a:tabLst>
                <a:tab pos="182880" algn="l"/>
              </a:tabLst>
              <a:defRPr/>
            </a:pPr>
            <a:r>
              <a:rPr lang="en-US" sz="1770" dirty="0" smtClean="0">
                <a:solidFill>
                  <a:srgbClr val="FFFFFF"/>
                </a:solidFill>
                <a:latin typeface="Calibri" panose="020F0502020204030204" pitchFamily="34" charset="0"/>
                <a:ea typeface="Helvetica" pitchFamily="-112" charset="0"/>
                <a:cs typeface="Helvetica"/>
              </a:rPr>
              <a:t>View other scholarship opportunities that you may be eligible for.</a:t>
            </a:r>
            <a:endParaRPr lang="en-US" sz="1770" dirty="0">
              <a:solidFill>
                <a:srgbClr val="FFFFFF"/>
              </a:solidFill>
              <a:latin typeface="Calibri" panose="020F0502020204030204" pitchFamily="34" charset="0"/>
              <a:ea typeface="Helvetica" pitchFamily="-112" charset="0"/>
              <a:cs typeface="Helvetica"/>
            </a:endParaRPr>
          </a:p>
          <a:p>
            <a:pPr marL="342900" indent="-342900">
              <a:spcBef>
                <a:spcPts val="1200"/>
              </a:spcBef>
              <a:buFont typeface="Arial" panose="020B0604020202020204" pitchFamily="34" charset="0"/>
              <a:buChar char="•"/>
              <a:tabLst>
                <a:tab pos="182880" algn="l"/>
              </a:tabLst>
              <a:defRPr/>
            </a:pPr>
            <a:r>
              <a:rPr lang="en-US" sz="1770" dirty="0" smtClean="0">
                <a:solidFill>
                  <a:srgbClr val="FFFFFF"/>
                </a:solidFill>
                <a:latin typeface="Calibri" panose="020F0502020204030204" pitchFamily="34" charset="0"/>
                <a:ea typeface="Helvetica" pitchFamily="-112" charset="0"/>
                <a:cs typeface="Helvetica"/>
              </a:rPr>
              <a:t>View and use other  </a:t>
            </a:r>
            <a:r>
              <a:rPr lang="en-US" sz="1770" dirty="0">
                <a:solidFill>
                  <a:srgbClr val="FFFFFF"/>
                </a:solidFill>
                <a:latin typeface="Calibri" panose="020F0502020204030204" pitchFamily="34" charset="0"/>
                <a:ea typeface="Helvetica" pitchFamily="-112" charset="0"/>
                <a:cs typeface="Helvetica"/>
              </a:rPr>
              <a:t>national news and resources.</a:t>
            </a:r>
          </a:p>
          <a:p>
            <a:pPr marL="342900" indent="-342900">
              <a:spcBef>
                <a:spcPts val="1200"/>
              </a:spcBef>
              <a:buFont typeface="Arial" panose="020B0604020202020204" pitchFamily="34" charset="0"/>
              <a:buChar char="•"/>
              <a:tabLst>
                <a:tab pos="182880" algn="l"/>
              </a:tabLst>
              <a:defRPr/>
            </a:pPr>
            <a:r>
              <a:rPr lang="en-US" sz="1770" dirty="0" smtClean="0">
                <a:solidFill>
                  <a:srgbClr val="FFFFFF"/>
                </a:solidFill>
                <a:latin typeface="Calibri" panose="020F0502020204030204" pitchFamily="34" charset="0"/>
                <a:ea typeface="Helvetica" pitchFamily="-112" charset="0"/>
                <a:cs typeface="Helvetica"/>
              </a:rPr>
              <a:t>Search for scholarships!</a:t>
            </a:r>
            <a:endParaRPr lang="en-US" sz="1770" dirty="0">
              <a:solidFill>
                <a:srgbClr val="FFFFFF"/>
              </a:solidFill>
              <a:latin typeface="Calibri" panose="020F0502020204030204" pitchFamily="34" charset="0"/>
              <a:ea typeface="Helvetica" pitchFamily="-112" charset="0"/>
              <a:cs typeface="Helvetica"/>
            </a:endParaRPr>
          </a:p>
          <a:p>
            <a:pPr marL="354330" indent="-285750" algn="ctr">
              <a:buFont typeface="Arial" panose="020B0604020202020204" pitchFamily="34" charset="0"/>
              <a:buChar char="•"/>
              <a:tabLst>
                <a:tab pos="274320" algn="l"/>
              </a:tabLst>
              <a:defRPr/>
            </a:pPr>
            <a:endParaRPr lang="en-US" sz="1770" dirty="0">
              <a:solidFill>
                <a:srgbClr val="FFFFFF"/>
              </a:solidFill>
              <a:latin typeface="Calibri" panose="020F0502020204030204" pitchFamily="34" charset="0"/>
              <a:cs typeface="Helvetica"/>
            </a:endParaRPr>
          </a:p>
        </p:txBody>
      </p:sp>
      <p:sp>
        <p:nvSpPr>
          <p:cNvPr id="8" name="Rectangle 7"/>
          <p:cNvSpPr>
            <a:spLocks noChangeArrowheads="1"/>
          </p:cNvSpPr>
          <p:nvPr/>
        </p:nvSpPr>
        <p:spPr bwMode="auto">
          <a:xfrm>
            <a:off x="3848100" y="2166938"/>
            <a:ext cx="863600" cy="197547"/>
          </a:xfrm>
          <a:prstGeom prst="rect">
            <a:avLst/>
          </a:prstGeom>
          <a:noFill/>
          <a:ln w="28575">
            <a:solidFill>
              <a:srgbClr val="FF0000"/>
            </a:solidFill>
            <a:round/>
            <a:headEnd/>
            <a:tailEnd/>
          </a:ln>
        </p:spPr>
        <p:txBody>
          <a:bodyPr wrap="none" anchor="ctr">
            <a:prstTxWarp prst="textNoShape">
              <a:avLst/>
            </a:prstTxWarp>
          </a:bodyPr>
          <a:lstStyle/>
          <a:p>
            <a:endParaRPr lang="en-US"/>
          </a:p>
        </p:txBody>
      </p:sp>
      <p:sp>
        <p:nvSpPr>
          <p:cNvPr id="9" name="Rectangle 8"/>
          <p:cNvSpPr>
            <a:spLocks noChangeArrowheads="1"/>
          </p:cNvSpPr>
          <p:nvPr/>
        </p:nvSpPr>
        <p:spPr bwMode="auto">
          <a:xfrm>
            <a:off x="3848100" y="3873804"/>
            <a:ext cx="977900" cy="213200"/>
          </a:xfrm>
          <a:prstGeom prst="rect">
            <a:avLst/>
          </a:prstGeom>
          <a:noFill/>
          <a:ln w="28575">
            <a:solidFill>
              <a:srgbClr val="FF0000"/>
            </a:solidFill>
            <a:round/>
            <a:headEnd/>
            <a:tailEnd/>
          </a:ln>
        </p:spPr>
        <p:txBody>
          <a:bodyPr wrap="none" anchor="ctr">
            <a:prstTxWarp prst="textNoShape">
              <a:avLst/>
            </a:prstTxWarp>
          </a:bodyPr>
          <a:lstStyle/>
          <a:p>
            <a:endParaRPr lang="en-US"/>
          </a:p>
        </p:txBody>
      </p:sp>
      <p:sp>
        <p:nvSpPr>
          <p:cNvPr id="10" name="Rectangle 9"/>
          <p:cNvSpPr>
            <a:spLocks noChangeArrowheads="1"/>
          </p:cNvSpPr>
          <p:nvPr/>
        </p:nvSpPr>
        <p:spPr bwMode="auto">
          <a:xfrm>
            <a:off x="3848100" y="6022802"/>
            <a:ext cx="863600" cy="182880"/>
          </a:xfrm>
          <a:prstGeom prst="rect">
            <a:avLst/>
          </a:prstGeom>
          <a:noFill/>
          <a:ln w="28575">
            <a:solidFill>
              <a:srgbClr val="FF0000"/>
            </a:solidFill>
            <a:round/>
            <a:headEnd/>
            <a:tailEnd/>
          </a:ln>
        </p:spPr>
        <p:txBody>
          <a:bodyPr wrap="none" anchor="ctr">
            <a:prstTxWarp prst="textNoShape">
              <a:avLst/>
            </a:prstTxWarp>
          </a:bodyPr>
          <a:lstStyle/>
          <a:p>
            <a:endParaRPr lang="en-US"/>
          </a:p>
        </p:txBody>
      </p:sp>
      <p:sp>
        <p:nvSpPr>
          <p:cNvPr id="11" name="Rectangle 10"/>
          <p:cNvSpPr>
            <a:spLocks noChangeArrowheads="1"/>
          </p:cNvSpPr>
          <p:nvPr/>
        </p:nvSpPr>
        <p:spPr bwMode="auto">
          <a:xfrm>
            <a:off x="2940050" y="1628774"/>
            <a:ext cx="1546225" cy="497005"/>
          </a:xfrm>
          <a:prstGeom prst="rect">
            <a:avLst/>
          </a:prstGeom>
          <a:noFill/>
          <a:ln w="28575">
            <a:solidFill>
              <a:srgbClr val="FF0000"/>
            </a:solidFill>
            <a:round/>
            <a:headEnd/>
            <a:tailEnd/>
          </a:ln>
        </p:spPr>
        <p:txBody>
          <a:bodyPr wrap="none" anchor="ctr">
            <a:prstTxWarp prst="textNoShape">
              <a:avLst/>
            </a:prstTxWarp>
          </a:bodyPr>
          <a:lstStyle/>
          <a:p>
            <a:endParaRPr lang="en-US"/>
          </a:p>
        </p:txBody>
      </p:sp>
      <p:cxnSp>
        <p:nvCxnSpPr>
          <p:cNvPr id="13" name="Straight Arrow Connector 12"/>
          <p:cNvCxnSpPr/>
          <p:nvPr/>
        </p:nvCxnSpPr>
        <p:spPr>
          <a:xfrm flipV="1">
            <a:off x="154674" y="2590800"/>
            <a:ext cx="519667" cy="145958"/>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a:off x="145148" y="2933856"/>
            <a:ext cx="548242" cy="216419"/>
          </a:xfrm>
          <a:prstGeom prst="straightConnector1">
            <a:avLst/>
          </a:prstGeom>
          <a:ln w="34925">
            <a:solidFill>
              <a:schemeClr val="tx1"/>
            </a:solidFill>
            <a:headEnd type="none"/>
            <a:tailEnd type="triangle" w="lg" len="lg"/>
          </a:ln>
        </p:spPr>
        <p:style>
          <a:lnRef idx="3">
            <a:schemeClr val="accent4"/>
          </a:lnRef>
          <a:fillRef idx="0">
            <a:schemeClr val="accent4"/>
          </a:fillRef>
          <a:effectRef idx="2">
            <a:schemeClr val="accent4"/>
          </a:effectRef>
          <a:fontRef idx="minor">
            <a:schemeClr val="tx1"/>
          </a:fontRef>
        </p:style>
      </p:cxnSp>
      <p:sp>
        <p:nvSpPr>
          <p:cNvPr id="14" name="Oval 13"/>
          <p:cNvSpPr>
            <a:spLocks noChangeArrowheads="1"/>
          </p:cNvSpPr>
          <p:nvPr/>
        </p:nvSpPr>
        <p:spPr bwMode="auto">
          <a:xfrm>
            <a:off x="693390" y="4611410"/>
            <a:ext cx="944909" cy="182702"/>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7" name="Oval 16"/>
          <p:cNvSpPr>
            <a:spLocks noChangeArrowheads="1"/>
          </p:cNvSpPr>
          <p:nvPr/>
        </p:nvSpPr>
        <p:spPr bwMode="auto">
          <a:xfrm>
            <a:off x="702916" y="3150275"/>
            <a:ext cx="705821" cy="17395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7"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Dollars for Scholars">
  <a:themeElements>
    <a:clrScheme name="Custom 1">
      <a:dk1>
        <a:srgbClr val="003087"/>
      </a:dk1>
      <a:lt1>
        <a:sysClr val="window" lastClr="FFFFFF"/>
      </a:lt1>
      <a:dk2>
        <a:srgbClr val="6E6259"/>
      </a:dk2>
      <a:lt2>
        <a:srgbClr val="C5D1D7"/>
      </a:lt2>
      <a:accent1>
        <a:srgbClr val="003087"/>
      </a:accent1>
      <a:accent2>
        <a:srgbClr val="003087"/>
      </a:accent2>
      <a:accent3>
        <a:srgbClr val="6E6259"/>
      </a:accent3>
      <a:accent4>
        <a:srgbClr val="003087"/>
      </a:accent4>
      <a:accent5>
        <a:srgbClr val="003087"/>
      </a:accent5>
      <a:accent6>
        <a:srgbClr val="003087"/>
      </a:accent6>
      <a:hlink>
        <a:srgbClr val="0070C0"/>
      </a:hlink>
      <a:folHlink>
        <a:srgbClr val="7F7F7F"/>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bwMode="auto">
        <a:noFill/>
        <a:ln w="28575">
          <a:solidFill>
            <a:srgbClr val="FF0000"/>
          </a:solidFill>
          <a:round/>
          <a:headEnd/>
          <a:tailEnd/>
        </a:ln>
      </a:spPr>
      <a:bodyPr wrap="none" anchor="ctr">
        <a:prstTxWarp prst="textNoShape">
          <a:avLst/>
        </a:prstTxWarp>
      </a:bodyPr>
      <a:lstStyle>
        <a:defPPr>
          <a:defRPr/>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2.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ppt/theme/themeOverride3.xml><?xml version="1.0" encoding="utf-8"?>
<a:themeOverride xmlns:a="http://schemas.openxmlformats.org/drawingml/2006/main">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1ca44310-a791-46fd-8fe0-48f64cfab72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64EA6A9A3B8794D9DDF6A3C4D087067" ma:contentTypeVersion="2" ma:contentTypeDescription="Create a new document." ma:contentTypeScope="" ma:versionID="a46e121b2650274e7b3b3e44c707f532">
  <xsd:schema xmlns:xsd="http://www.w3.org/2001/XMLSchema" xmlns:xs="http://www.w3.org/2001/XMLSchema" xmlns:p="http://schemas.microsoft.com/office/2006/metadata/properties" xmlns:ns2="1ca44310-a791-46fd-8fe0-48f64cfab725" xmlns:ns3="9a9a6784-d68a-4fe7-bf9a-68102d79aaea" targetNamespace="http://schemas.microsoft.com/office/2006/metadata/properties" ma:root="true" ma:fieldsID="c0242f22f7875e74ee613593d1344f73" ns2:_="" ns3:_="">
    <xsd:import namespace="1ca44310-a791-46fd-8fe0-48f64cfab725"/>
    <xsd:import namespace="9a9a6784-d68a-4fe7-bf9a-68102d79aaea"/>
    <xsd:element name="properties">
      <xsd:complexType>
        <xsd:sequence>
          <xsd:element name="documentManagement">
            <xsd:complexType>
              <xsd:all>
                <xsd:element ref="ns2:Notes0"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a44310-a791-46fd-8fe0-48f64cfab725" elementFormDefault="qualified">
    <xsd:import namespace="http://schemas.microsoft.com/office/2006/documentManagement/types"/>
    <xsd:import namespace="http://schemas.microsoft.com/office/infopath/2007/PartnerControls"/>
    <xsd:element name="Notes0" ma:index="8" nillable="true" ma:displayName="Notes" ma:internalName="Notes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a6784-d68a-4fe7-bf9a-68102d79aaea"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30E503F-4AC3-46E0-8755-4854550027C0}">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9a9a6784-d68a-4fe7-bf9a-68102d79aaea"/>
    <ds:schemaRef ds:uri="1ca44310-a791-46fd-8fe0-48f64cfab725"/>
  </ds:schemaRefs>
</ds:datastoreItem>
</file>

<file path=customXml/itemProps2.xml><?xml version="1.0" encoding="utf-8"?>
<ds:datastoreItem xmlns:ds="http://schemas.openxmlformats.org/officeDocument/2006/customXml" ds:itemID="{6A5B4EA4-51F8-4776-AF1F-2D2455375B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a44310-a791-46fd-8fe0-48f64cfab725"/>
    <ds:schemaRef ds:uri="9a9a6784-d68a-4fe7-bf9a-68102d79aae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859C0A2-60C7-4746-95CD-E69FC0F8A1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Dollars for Scholars</Template>
  <TotalTime>13693</TotalTime>
  <Words>1089</Words>
  <Application>Microsoft Office PowerPoint</Application>
  <PresentationFormat>On-screen Show (4:3)</PresentationFormat>
  <Paragraphs>175</Paragraphs>
  <Slides>30</Slides>
  <Notes>29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ＭＳ Ｐゴシック</vt:lpstr>
      <vt:lpstr>Arial</vt:lpstr>
      <vt:lpstr>Calibri</vt:lpstr>
      <vt:lpstr>Georgia</vt:lpstr>
      <vt:lpstr>Helvetica</vt:lpstr>
      <vt:lpstr>HelveticaNeueLT Std</vt:lpstr>
      <vt:lpstr>Wingdings</vt:lpstr>
      <vt:lpstr>Wingdings 2</vt:lpstr>
      <vt:lpstr>Dollars for Scholars</vt:lpstr>
      <vt:lpstr>Office Theme</vt:lpstr>
      <vt:lpstr>1_Office Theme</vt:lpstr>
      <vt:lpstr>PowerPoint Presentation</vt:lpstr>
      <vt:lpstr>Helpful Hints</vt:lpstr>
      <vt:lpstr>Creating Your Profile www.winnacunnet.dollarsforscholars.org</vt:lpstr>
      <vt:lpstr>Creating Your Profile</vt:lpstr>
      <vt:lpstr>Creating Your Profile</vt:lpstr>
      <vt:lpstr>Creating Your Profile</vt:lpstr>
      <vt:lpstr>Creating Your Profile</vt:lpstr>
      <vt:lpstr>PowerPoint Presentation</vt:lpstr>
      <vt:lpstr>Welcome to the Student Dashboard!</vt:lpstr>
      <vt:lpstr>Your Student Profile</vt:lpstr>
      <vt:lpstr>Student Profile: Basic Information</vt:lpstr>
      <vt:lpstr>Student Profile: Additional Information</vt:lpstr>
      <vt:lpstr>Student Profile: Schools</vt:lpstr>
      <vt:lpstr>Student Profile: GPA</vt:lpstr>
      <vt:lpstr>Student Profile: Class Rank</vt:lpstr>
      <vt:lpstr>Student Profile: Test Scores</vt:lpstr>
      <vt:lpstr>Student Profile: Activities</vt:lpstr>
      <vt:lpstr>Student Profile: Activities</vt:lpstr>
      <vt:lpstr>Student Profile: Employment</vt:lpstr>
      <vt:lpstr>Student Profile: Employment</vt:lpstr>
      <vt:lpstr>PowerPoint Presentation</vt:lpstr>
      <vt:lpstr>Student Profile: Parent/Guardian Information</vt:lpstr>
      <vt:lpstr>Financial Information</vt:lpstr>
      <vt:lpstr>Student Profile: Essays</vt:lpstr>
      <vt:lpstr>Student Profile: Transcripts &amp; References</vt:lpstr>
      <vt:lpstr>Student Profile: Finding Scholarships</vt:lpstr>
      <vt:lpstr>PowerPoint Presentation</vt:lpstr>
      <vt:lpstr>Student Profile: Scholarships!</vt:lpstr>
      <vt:lpstr>Need Help?</vt:lpstr>
      <vt:lpstr>Access</vt:lpstr>
    </vt:vector>
  </TitlesOfParts>
  <Company>Scholarship America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Michelle Showalter</dc:creator>
  <cp:lastModifiedBy>Sue Brooks</cp:lastModifiedBy>
  <cp:revision>393</cp:revision>
  <cp:lastPrinted>2016-08-10T20:25:57Z</cp:lastPrinted>
  <dcterms:created xsi:type="dcterms:W3CDTF">2012-03-22T12:48:05Z</dcterms:created>
  <dcterms:modified xsi:type="dcterms:W3CDTF">2017-01-08T00:03:25Z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0x010100064EA6A9A3B8794D9DDF6A3C4D087067</vt:lpwstr>
  </property>
</Properties>
</file>