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949" r:id="rId4"/>
  </p:sldMasterIdLst>
  <p:notesMasterIdLst>
    <p:notesMasterId r:id="rId36"/>
  </p:notesMasterIdLst>
  <p:handoutMasterIdLst>
    <p:handoutMasterId r:id="rId37"/>
  </p:handoutMasterIdLst>
  <p:sldIdLst>
    <p:sldId id="320" r:id="rId5"/>
    <p:sldId id="299" r:id="rId6"/>
    <p:sldId id="300" r:id="rId7"/>
    <p:sldId id="330" r:id="rId8"/>
    <p:sldId id="301" r:id="rId9"/>
    <p:sldId id="302" r:id="rId10"/>
    <p:sldId id="324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09" r:id="rId19"/>
    <p:sldId id="311" r:id="rId20"/>
    <p:sldId id="331" r:id="rId21"/>
    <p:sldId id="332" r:id="rId22"/>
    <p:sldId id="312" r:id="rId23"/>
    <p:sldId id="329" r:id="rId24"/>
    <p:sldId id="313" r:id="rId25"/>
    <p:sldId id="322" r:id="rId26"/>
    <p:sldId id="315" r:id="rId27"/>
    <p:sldId id="314" r:id="rId28"/>
    <p:sldId id="321" r:id="rId29"/>
    <p:sldId id="316" r:id="rId30"/>
    <p:sldId id="325" r:id="rId31"/>
    <p:sldId id="326" r:id="rId32"/>
    <p:sldId id="317" r:id="rId33"/>
    <p:sldId id="323" r:id="rId34"/>
    <p:sldId id="319" r:id="rId3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llie Hartmann" initials="CH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174287"/>
    <a:srgbClr val="7A1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0" autoAdjust="0"/>
  </p:normalViewPr>
  <p:slideViewPr>
    <p:cSldViewPr snapToGrid="0" snapToObjects="1">
      <p:cViewPr varScale="1">
        <p:scale>
          <a:sx n="89" d="100"/>
          <a:sy n="89" d="100"/>
        </p:scale>
        <p:origin x="158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106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E30B3-DD02-4E44-9C41-BBDA3991734A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98960A-0005-9548-9E58-64B244D3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9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26714-3904-784E-B35F-F33F02F7146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FA254A-435E-CC41-9B17-910BC59E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6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2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6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3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3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0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8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7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4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0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6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2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6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1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2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4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0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28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4" y="6391275"/>
            <a:ext cx="8836026" cy="314325"/>
          </a:xfrm>
          <a:prstGeom prst="rect">
            <a:avLst/>
          </a:prstGeom>
          <a:solidFill>
            <a:srgbClr val="6E625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6E625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6E62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rgbClr val="1742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301625" y="6428810"/>
            <a:ext cx="3044825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34598AC7-ACC7-0041-B570-A13DB56FFCB8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pic>
        <p:nvPicPr>
          <p:cNvPr id="2050" name="Picture 2" descr="I:\Programs\Dollars for Scholars\Chapter Resource Center\ICON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35" y="2156460"/>
            <a:ext cx="525780" cy="5257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73A2FB-C49C-1D42-AEEB-22A76576021C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391275"/>
            <a:ext cx="8826500" cy="309563"/>
          </a:xfrm>
          <a:prstGeom prst="rect">
            <a:avLst/>
          </a:prstGeom>
          <a:solidFill>
            <a:srgbClr val="6E625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C326-590C-F141-A4D3-F17D9C0DF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1"/>
          </p:nvPr>
        </p:nvSpPr>
        <p:spPr>
          <a:xfrm>
            <a:off x="301625" y="6405563"/>
            <a:ext cx="3044825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87B6DCE5-A224-664C-8A48-FABD951FF944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4287"/>
                </a:solidFill>
                <a:latin typeface="HelveticaNeueLT St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301625" y="6428810"/>
            <a:ext cx="3044825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BA000086-6A36-F949-B984-E43D23A95F22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xfrm>
            <a:off x="301625" y="6405563"/>
            <a:ext cx="3044825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Updated </a:t>
            </a:r>
            <a:fld id="{BA000086-6A36-F949-B984-E43D23A95F22}" type="datetime1">
              <a:rPr lang="en-US" smtClean="0"/>
              <a:pPr>
                <a:defRPr/>
              </a:pPr>
              <a:t>10/17/2016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2"/>
          </p:nvPr>
        </p:nvSpPr>
        <p:spPr>
          <a:xfrm>
            <a:off x="301625" y="6421438"/>
            <a:ext cx="304482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Updated </a:t>
            </a:r>
            <a:fld id="{BA000086-6A36-F949-B984-E43D23A95F22}" type="datetime1">
              <a:rPr lang="en-US" smtClean="0"/>
              <a:pPr>
                <a:defRPr/>
              </a:pPr>
              <a:t>10/17/2016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42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0CBE7-1DDC-9E45-ADEC-072BAD565155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4" y="6391275"/>
            <a:ext cx="8836026" cy="314325"/>
          </a:xfrm>
          <a:prstGeom prst="rect">
            <a:avLst/>
          </a:prstGeom>
          <a:solidFill>
            <a:srgbClr val="6E625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6E62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6E625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174287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100D79C3-F096-A045-970B-B081DF0BC071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pic>
        <p:nvPicPr>
          <p:cNvPr id="18" name="Picture 2" descr="I:\Programs\Dollars for Scholars\Chapter Resource Center\ICON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10" y="2167890"/>
            <a:ext cx="525780" cy="5257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rgbClr val="6E625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27"/>
          <p:cNvSpPr>
            <a:spLocks noGrp="1"/>
          </p:cNvSpPr>
          <p:nvPr>
            <p:ph type="dt" sz="half" idx="10"/>
          </p:nvPr>
        </p:nvSpPr>
        <p:spPr>
          <a:xfrm>
            <a:off x="3016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2A5C0-CEDB-784A-A273-07A25820BBE0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gradFill flip="none" rotWithShape="1">
          <a:gsLst>
            <a:gs pos="97000">
              <a:schemeClr val="accent1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174287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5574" y="6391274"/>
            <a:ext cx="8823325" cy="314325"/>
          </a:xfrm>
          <a:prstGeom prst="rect">
            <a:avLst/>
          </a:prstGeom>
          <a:solidFill>
            <a:srgbClr val="6E625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74287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6E62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421061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40BBF1-8C52-3047-8777-19DB90259220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5575" y="126111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6E625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2" name="Picture 2" descr="I:\Programs\Dollars for Scholars\Chapter Resource Center\ICON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35" y="998220"/>
            <a:ext cx="525780" cy="5257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132B9-FFDD-E449-9381-B189C23775B4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391275"/>
            <a:ext cx="882650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Date Placeholder 27"/>
          <p:cNvSpPr txBox="1">
            <a:spLocks/>
          </p:cNvSpPr>
          <p:nvPr/>
        </p:nvSpPr>
        <p:spPr>
          <a:xfrm>
            <a:off x="330039" y="6427142"/>
            <a:ext cx="3044825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kern="120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dirty="0" smtClean="0"/>
              <a:t>Updated </a:t>
            </a:r>
            <a:fld id="{BA000086-6A36-F949-B984-E43D23A95F22}" type="datetime1">
              <a:rPr lang="en-US" smtClean="0"/>
              <a:pPr>
                <a:defRPr/>
              </a:pPr>
              <a:t>10/17/2016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399" y="6388100"/>
            <a:ext cx="8829675" cy="317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6" descr="Colored Boxe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F3BF86-4D93-1E43-BBEE-CD807339E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Date Placeholder 27"/>
          <p:cNvSpPr txBox="1">
            <a:spLocks/>
          </p:cNvSpPr>
          <p:nvPr/>
        </p:nvSpPr>
        <p:spPr>
          <a:xfrm>
            <a:off x="287337" y="6408926"/>
            <a:ext cx="3044825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kern="120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dirty="0" smtClean="0"/>
              <a:t>Updated </a:t>
            </a:r>
            <a:fld id="{BA000086-6A36-F949-B984-E43D23A95F22}" type="datetime1">
              <a:rPr lang="en-US" smtClean="0"/>
              <a:pPr>
                <a:defRPr/>
              </a:pPr>
              <a:t>10/17/2016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9" name="Picture 6" descr="Colored Boxe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399" y="6388100"/>
            <a:ext cx="8829675" cy="317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C93A-A978-D745-A8B1-AFC976FBA4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Date Placeholder 27"/>
          <p:cNvSpPr>
            <a:spLocks noGrp="1"/>
          </p:cNvSpPr>
          <p:nvPr>
            <p:ph type="dt" sz="half" idx="11"/>
          </p:nvPr>
        </p:nvSpPr>
        <p:spPr>
          <a:xfrm>
            <a:off x="306387" y="6432173"/>
            <a:ext cx="3044825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2F36007A-E665-7E45-BC26-81F8C12C6A38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4" y="6388100"/>
            <a:ext cx="8836025" cy="317500"/>
          </a:xfrm>
          <a:prstGeom prst="rect">
            <a:avLst/>
          </a:prstGeom>
          <a:solidFill>
            <a:srgbClr val="6E625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7A142B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01625" y="6428810"/>
            <a:ext cx="304482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00086-6A36-F949-B984-E43D23A95F22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6E62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5575" y="126111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6E625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2" name="Picture 2" descr="I:\Programs\Dollars for Scholars\Chapter Resource Center\ICONS\Presentation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35" y="998220"/>
            <a:ext cx="525780" cy="5257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  <p:sldLayoutId id="2147483971" r:id="rId22"/>
    <p:sldLayoutId id="2147483972" r:id="rId23"/>
    <p:sldLayoutId id="2147483973" r:id="rId24"/>
    <p:sldLayoutId id="2147483974" r:id="rId25"/>
    <p:sldLayoutId id="2147483975" r:id="rId26"/>
    <p:sldLayoutId id="2147483976" r:id="rId27"/>
    <p:sldLayoutId id="2147483977" r:id="rId28"/>
    <p:sldLayoutId id="2147483978" r:id="rId29"/>
    <p:sldLayoutId id="2147483979" r:id="rId30"/>
    <p:sldLayoutId id="2147483980" r:id="rId31"/>
    <p:sldLayoutId id="2147483981" r:id="rId32"/>
    <p:sldLayoutId id="2147483982" r:id="rId33"/>
    <p:sldLayoutId id="2147483983" r:id="rId34"/>
    <p:sldLayoutId id="2147483984" r:id="rId35"/>
    <p:sldLayoutId id="2147483985" r:id="rId36"/>
    <p:sldLayoutId id="2147483986" r:id="rId37"/>
    <p:sldLayoutId id="2147483987" r:id="rId38"/>
    <p:sldLayoutId id="2147483946" r:id="rId39"/>
    <p:sldLayoutId id="2147483947" r:id="rId40"/>
    <p:sldLayoutId id="2147483948" r:id="rId4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174287"/>
          </a:solidFill>
          <a:latin typeface="Calibri" panose="020F0502020204030204" pitchFamily="34" charset="0"/>
          <a:ea typeface="ＭＳ Ｐゴシック" pitchFamily="-112" charset="-128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-112" charset="2"/>
        <a:buChar char=""/>
        <a:defRPr sz="2700" kern="1200">
          <a:solidFill>
            <a:schemeClr val="tx1"/>
          </a:solidFill>
          <a:latin typeface="Calibri" panose="020F0502020204030204" pitchFamily="34" charset="0"/>
          <a:ea typeface="ＭＳ Ｐゴシック" pitchFamily="-112" charset="-128"/>
          <a:cs typeface="Calibri" panose="020F0502020204030204" pitchFamily="34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"/>
        <a:defRPr sz="2200" kern="1200">
          <a:solidFill>
            <a:schemeClr val="tx1"/>
          </a:solidFill>
          <a:latin typeface="Calibri" panose="020F0502020204030204" pitchFamily="34" charset="0"/>
          <a:ea typeface="ＭＳ Ｐゴシック" pitchFamily="-112" charset="-128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112" charset="2"/>
        <a:buChar char=""/>
        <a:defRPr sz="2000" kern="1200">
          <a:solidFill>
            <a:schemeClr val="tx1"/>
          </a:solidFill>
          <a:latin typeface="Calibri" panose="020F0502020204030204" pitchFamily="34" charset="0"/>
          <a:ea typeface="ＭＳ Ｐゴシック" pitchFamily="-112" charset="-128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112" charset="2"/>
        <a:buChar char=""/>
        <a:defRPr sz="2000" kern="1200">
          <a:solidFill>
            <a:schemeClr val="tx1"/>
          </a:solidFill>
          <a:latin typeface="Calibri" panose="020F0502020204030204" pitchFamily="34" charset="0"/>
          <a:ea typeface="ＭＳ Ｐゴシック" pitchFamily="-112" charset="-128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Calibri" panose="020F0502020204030204" pitchFamily="34" charset="0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773" y="3010469"/>
            <a:ext cx="8816454" cy="321616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kern="0" cap="none" spc="100" dirty="0" smtClean="0"/>
              <a:t>All Dollars for Scholars scholarships </a:t>
            </a:r>
            <a:br>
              <a:rPr lang="en-US" sz="2000" kern="0" cap="none" spc="100" dirty="0" smtClean="0"/>
            </a:br>
            <a:r>
              <a:rPr lang="en-US" sz="2000" kern="0" cap="none" spc="100" dirty="0" smtClean="0"/>
              <a:t>are applied for online via the </a:t>
            </a:r>
            <a:br>
              <a:rPr lang="en-US" sz="2000" kern="0" cap="none" spc="100" dirty="0" smtClean="0"/>
            </a:br>
            <a:r>
              <a:rPr lang="en-US" sz="2000" kern="0" cap="none" spc="100" dirty="0" smtClean="0"/>
              <a:t>Dollars for </a:t>
            </a:r>
            <a:r>
              <a:rPr lang="en-US" sz="2000" kern="0" cap="none" spc="100" dirty="0"/>
              <a:t>S</a:t>
            </a:r>
            <a:r>
              <a:rPr lang="en-US" sz="2000" kern="0" cap="none" spc="100" dirty="0" smtClean="0"/>
              <a:t>cholars student profile.</a:t>
            </a:r>
          </a:p>
          <a:p>
            <a:pPr eaLnBrk="1" hangingPunct="1">
              <a:defRPr/>
            </a:pPr>
            <a:endParaRPr lang="en-US" sz="2000" kern="0" cap="none" spc="100" dirty="0"/>
          </a:p>
          <a:p>
            <a:pPr eaLnBrk="1" hangingPunct="1">
              <a:defRPr/>
            </a:pPr>
            <a:endParaRPr lang="en-US" sz="2000" kern="0" cap="none" spc="100" dirty="0"/>
          </a:p>
        </p:txBody>
      </p:sp>
      <p:sp>
        <p:nvSpPr>
          <p:cNvPr id="19459" name="Title 2"/>
          <p:cNvSpPr>
            <a:spLocks noGrp="1"/>
          </p:cNvSpPr>
          <p:nvPr>
            <p:ph type="ctrTitle"/>
          </p:nvPr>
        </p:nvSpPr>
        <p:spPr>
          <a:xfrm>
            <a:off x="163773" y="381000"/>
            <a:ext cx="8816454" cy="147509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Scholarship America Dollars for Scholars:</a:t>
            </a:r>
            <a:br>
              <a:rPr lang="en-US" sz="4000" dirty="0" smtClean="0"/>
            </a:br>
            <a:r>
              <a:rPr lang="en-US" sz="4000" dirty="0" smtClean="0"/>
              <a:t>Completing the Student Profile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301625" y="6421061"/>
            <a:ext cx="3044825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Updated </a:t>
            </a:r>
            <a:fld id="{BA000086-6A36-F949-B984-E43D23A95F22}" type="datetime1">
              <a:rPr lang="en-US" smtClean="0"/>
              <a:pPr>
                <a:defRPr/>
              </a:pPr>
              <a:t>10/17/2016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I:\Marketing Collateral\Corporate Identity\Logos\Dollars for Scholars Logos\2012 Program Logos Redesigned - Dollars for Scholars\Dollars for Scholars_2012 New Logo_whit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4" y="5455403"/>
            <a:ext cx="1874518" cy="7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69539"/>
            <a:ext cx="8867217" cy="66073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Basic Information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2" y="1551966"/>
            <a:ext cx="5950024" cy="46764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5620" y="1568964"/>
            <a:ext cx="2191714" cy="2285957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Items marked with a double star ** are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required to move on from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901952" y="2495549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1901952" y="2671761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1901492" y="3626642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1901952" y="3781423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901952" y="3943347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901952" y="4607716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901952" y="4426740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901491" y="5249066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1901490" y="5089369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901952" y="5901756"/>
            <a:ext cx="223839" cy="1469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b="1127"/>
          <a:stretch/>
        </p:blipFill>
        <p:spPr bwMode="auto">
          <a:xfrm>
            <a:off x="309562" y="1698825"/>
            <a:ext cx="5961697" cy="47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Additional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3949" y="1710380"/>
            <a:ext cx="2392504" cy="3009305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Items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marked with a single star * are part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of your completion percentage. 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Complete all these fields to </a:t>
            </a:r>
            <a:b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move your profile to 100% completion.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1954918" y="3304562"/>
            <a:ext cx="223838" cy="14756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1956816" y="3476011"/>
            <a:ext cx="223838" cy="14756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1956816" y="3933193"/>
            <a:ext cx="223838" cy="14756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959727" y="4087972"/>
            <a:ext cx="223838" cy="14756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1957330" y="4242682"/>
            <a:ext cx="223838" cy="14756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1956816" y="4495020"/>
            <a:ext cx="223838" cy="14756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1960505" y="4645902"/>
            <a:ext cx="223838" cy="14756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Schools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7570" y="1728334"/>
            <a:ext cx="2303362" cy="1963990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Be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complete and accurate! </a:t>
            </a:r>
          </a:p>
          <a:p>
            <a:r>
              <a:rPr lang="en-US" sz="8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Doing so will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lead to more scholarship opportunities.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" y="1728334"/>
            <a:ext cx="6147678" cy="45445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GPA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9840" y="1749262"/>
            <a:ext cx="2341142" cy="4031937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Accuracy is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important!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Data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will be compared to your transcript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If you have a weighted GPA,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make sure you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check </a:t>
            </a:r>
            <a:r>
              <a:rPr lang="en-US" dirty="0" smtClean="0">
                <a:latin typeface="Calibri" panose="020F0502020204030204" pitchFamily="34" charset="0"/>
              </a:rPr>
              <a:t>this </a:t>
            </a:r>
            <a:r>
              <a:rPr lang="en-US" dirty="0">
                <a:latin typeface="Calibri" panose="020F0502020204030204" pitchFamily="34" charset="0"/>
              </a:rPr>
              <a:t>box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sz="8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Enter your </a:t>
            </a:r>
            <a:r>
              <a:rPr lang="en-US" sz="1700" dirty="0" smtClean="0">
                <a:latin typeface="Calibri" panose="020F0502020204030204" pitchFamily="34" charset="0"/>
              </a:rPr>
              <a:t>GPA </a:t>
            </a:r>
            <a:r>
              <a:rPr lang="en-US" sz="1700" dirty="0">
                <a:latin typeface="Calibri" panose="020F0502020204030204" pitchFamily="34" charset="0"/>
              </a:rPr>
              <a:t>and the GPA </a:t>
            </a:r>
            <a:r>
              <a:rPr lang="en-US" sz="1700" dirty="0" smtClean="0">
                <a:latin typeface="Calibri" panose="020F0502020204030204" pitchFamily="34" charset="0"/>
              </a:rPr>
              <a:t>scale </a:t>
            </a:r>
            <a:r>
              <a:rPr lang="en-US" sz="1700" dirty="0">
                <a:latin typeface="Calibri" panose="020F0502020204030204" pitchFamily="34" charset="0"/>
              </a:rPr>
              <a:t>as </a:t>
            </a:r>
            <a:r>
              <a:rPr lang="en-US" sz="1700" dirty="0" smtClean="0">
                <a:latin typeface="Calibri" panose="020F0502020204030204" pitchFamily="34" charset="0"/>
              </a:rPr>
              <a:t>shown on your transcript. </a:t>
            </a:r>
            <a:endParaRPr lang="en-US" sz="1700" dirty="0"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6" y="1759217"/>
            <a:ext cx="5692569" cy="403196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/>
        </p:spPr>
      </p:pic>
      <p:cxnSp>
        <p:nvCxnSpPr>
          <p:cNvPr id="6" name="Straight Arrow Connector 5"/>
          <p:cNvCxnSpPr/>
          <p:nvPr/>
        </p:nvCxnSpPr>
        <p:spPr>
          <a:xfrm flipH="1">
            <a:off x="4219575" y="3634740"/>
            <a:ext cx="2087983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029200" y="4594860"/>
            <a:ext cx="1310640" cy="72961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4" y="1819275"/>
            <a:ext cx="5942070" cy="365347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Class Rank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7559" y="1819275"/>
            <a:ext cx="2503320" cy="3295438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Class Rank is used along with GPA information.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err="1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Luverne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Senior High does rank students.  The school uses the Integer system.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>
              <a:spcBef>
                <a:spcPts val="1200"/>
              </a:spcBef>
            </a:pP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562475" y="2705100"/>
            <a:ext cx="1745084" cy="66590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566401"/>
            <a:ext cx="6631597" cy="4100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73" y="3909521"/>
            <a:ext cx="5442978" cy="231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Test Scores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56805" y="2146631"/>
            <a:ext cx="2249020" cy="2250743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-228600"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this button to enter </a:t>
            </a: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ALL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your test </a:t>
            </a: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information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! </a:t>
            </a:r>
          </a:p>
          <a:p>
            <a:pPr indent="-228600">
              <a:spcBef>
                <a:spcPts val="1200"/>
              </a:spcBef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You can enter multiple tests and save to add </a:t>
            </a:r>
            <a:b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more later.</a:t>
            </a:r>
            <a:endParaRPr lang="en-US" sz="17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50734" y="2569580"/>
            <a:ext cx="1073666" cy="2546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4" y="1752885"/>
            <a:ext cx="7111727" cy="438597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4019" y="3729353"/>
            <a:ext cx="4047809" cy="2164882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Enter ALL school and non-school related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extracurricular activities for the last four years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(church, sports,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volunteering, etc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.).</a:t>
            </a:r>
          </a:p>
          <a:p>
            <a:pPr marL="228600" indent="-228600"/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Scoring depends on the completeness of your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profile.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95150" y="2974694"/>
            <a:ext cx="208869" cy="11458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6" y="1495425"/>
            <a:ext cx="5025781" cy="47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9169" y="1495425"/>
            <a:ext cx="3411365" cy="4755162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This Activity form appears when you click to add an activity.</a:t>
            </a:r>
          </a:p>
          <a:p>
            <a:pPr marL="228600" indent="-228600"/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The required fields are located at the top, indicated by **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Activity Description, Organization Name, and Organization Address are helpful in determining your involvement in the activity.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Make sure to enter any Awards, Honors, or Offices held associated with this activity.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84890" y="2341548"/>
            <a:ext cx="1374280" cy="7098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84889" y="5024927"/>
            <a:ext cx="1374280" cy="39310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6" y="1751328"/>
            <a:ext cx="61087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Employment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4019" y="3729353"/>
            <a:ext cx="4047809" cy="2164882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Enter ALL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Employment history and information from the last 4 years.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/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Summer only employment – each summer must be entered separately.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41387" y="2583460"/>
            <a:ext cx="208869" cy="11458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2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3" y="1760112"/>
            <a:ext cx="7928692" cy="41059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Employment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7558" y="2545160"/>
            <a:ext cx="2486064" cy="2428491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Enter all your employment information for the last four years.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For questions on how to complete a field, hover over the blue ? bubble for that line.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03521" y="2499360"/>
            <a:ext cx="1004037" cy="49530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1" y="1714355"/>
            <a:ext cx="6324270" cy="39338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Creating</a:t>
            </a:r>
            <a:r>
              <a:rPr lang="en-US" sz="3900" dirty="0" smtClean="0"/>
              <a:t> Your </a:t>
            </a:r>
            <a:r>
              <a:rPr lang="en-US" sz="3900" dirty="0"/>
              <a:t>P</a:t>
            </a:r>
            <a:r>
              <a:rPr lang="en-US" sz="3900" dirty="0" smtClean="0"/>
              <a:t>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6955" y="1702622"/>
            <a:ext cx="2082727" cy="3945558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Visit ANY 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affiliate website.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on the 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/>
            </a:r>
            <a:b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student and </a:t>
            </a: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parent login 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tab. 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Look for any specific instructions on the web page.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the red </a:t>
            </a: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/>
            </a:r>
            <a:b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“Click to Login” button.</a:t>
            </a:r>
            <a:endParaRPr lang="en-US" sz="170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9670" y="1702622"/>
            <a:ext cx="138112" cy="102365"/>
          </a:xfrm>
          <a:prstGeom prst="rect">
            <a:avLst/>
          </a:prstGeom>
          <a:solidFill>
            <a:schemeClr val="bg1"/>
          </a:solidFill>
          <a:ln cmpd="sng"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409064" y="2429431"/>
            <a:ext cx="1191761" cy="33663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371601" y="3834765"/>
            <a:ext cx="2239016" cy="63246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42875" y="142876"/>
            <a:ext cx="8848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74287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914400"/>
            <a:r>
              <a:rPr lang="en-US" sz="4000" dirty="0" smtClean="0"/>
              <a:t>Adding additional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500" y="1770584"/>
            <a:ext cx="2140834" cy="4502894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274320" anchor="t">
            <a:prstTxWarp prst="textNoShape">
              <a:avLst/>
            </a:prstTxWarp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on the Documents section to add additional documents.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Next, click on “Enter Document Information.”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Add the document name, type, description and then upload the file.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endParaRPr lang="en-US" sz="170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endParaRPr lang="en-US" sz="1700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>
              <a:spcBef>
                <a:spcPts val="1200"/>
              </a:spcBef>
            </a:pPr>
            <a:endParaRPr lang="en-US" sz="1700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7" y="1770584"/>
            <a:ext cx="6203393" cy="40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01650" y="4264942"/>
            <a:ext cx="720725" cy="3025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768210" y="3543300"/>
            <a:ext cx="3710940" cy="238935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836828" y="2615878"/>
            <a:ext cx="1830672" cy="75235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4" y="1947559"/>
            <a:ext cx="5981725" cy="359599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Student Profile: Parent/Guardian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8203" y="1504950"/>
            <a:ext cx="2523748" cy="4776916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you’re under 18, you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         need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parental consent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to apply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for scholarships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Enter your parent information and request consent.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you are over 18, you do not need consent but can still enter your parent information.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you are legally emancipated, you </a:t>
            </a:r>
            <a:b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can click here.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49256" y="3483980"/>
            <a:ext cx="2775143" cy="79865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97033" y="4548851"/>
            <a:ext cx="1111170" cy="87967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Financial Information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847446" y="1117554"/>
            <a:ext cx="2988579" cy="5234221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Luverne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Dollars for Scholars does not require financial information, so you can select  “I do not wish to include financial information” and move to the next section.</a:t>
            </a:r>
            <a:endParaRPr lang="en-US" dirty="0" smtClean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endParaRPr lang="en-US" dirty="0" smtClean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22917" t="25370" r="24199" b="29616"/>
          <a:stretch/>
        </p:blipFill>
        <p:spPr bwMode="auto">
          <a:xfrm>
            <a:off x="301625" y="3799980"/>
            <a:ext cx="5195661" cy="2393993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1"/>
          <a:stretch/>
        </p:blipFill>
        <p:spPr bwMode="auto">
          <a:xfrm>
            <a:off x="301625" y="1549837"/>
            <a:ext cx="5195661" cy="21086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754880" y="2827020"/>
            <a:ext cx="1092566" cy="22098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54880" y="4576726"/>
            <a:ext cx="1092566" cy="22098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Essays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1290" y="1719936"/>
            <a:ext cx="2499051" cy="3724899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spcBef>
                <a:spcPts val="0"/>
              </a:spcBef>
              <a:buFont typeface="Arial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an </a:t>
            </a: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essay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/>
            </a:r>
            <a:b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on </a:t>
            </a: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your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goals </a:t>
            </a: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and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aspirations.</a:t>
            </a:r>
            <a:endParaRPr lang="en-US" sz="17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an essay </a:t>
            </a: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on any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unusual circumstances or challenges you </a:t>
            </a:r>
            <a:r>
              <a:rPr lang="en-US" sz="1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may have experienced in your life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Your essays should be 300 words or less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700" strike="sngStrike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"/>
          <a:stretch/>
        </p:blipFill>
        <p:spPr bwMode="auto">
          <a:xfrm>
            <a:off x="309468" y="1723957"/>
            <a:ext cx="5747657" cy="353384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532120" y="2164080"/>
            <a:ext cx="699170" cy="121920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5684520" y="3582386"/>
            <a:ext cx="546770" cy="98961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1" y="1721842"/>
            <a:ext cx="6009565" cy="400404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Transcripts &amp; References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5498" y="1721843"/>
            <a:ext cx="2503320" cy="4166838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“Add </a:t>
            </a: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S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chool </a:t>
            </a: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O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fficial Information” to request your transcript information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  Amy Cook’s email address is: a.cook@isd2184.net</a:t>
            </a:r>
            <a:endParaRPr lang="en-US" sz="1700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endParaRPr lang="en-US" sz="1700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“</a:t>
            </a: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dd </a:t>
            </a: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R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eference Information” to request your recommendation.</a:t>
            </a:r>
          </a:p>
          <a:p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769632" y="5476574"/>
            <a:ext cx="1419883" cy="304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87342" y="2338086"/>
            <a:ext cx="628157" cy="79865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5693150" y="3805262"/>
            <a:ext cx="722348" cy="133389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1" y="1738408"/>
            <a:ext cx="6395562" cy="410041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Finding Scholarships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1242" y="3005184"/>
            <a:ext cx="2503320" cy="1851434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When you’ve completed all your information, you </a:t>
            </a:r>
            <a:b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may begin your scholarship search!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2439" y="5004247"/>
            <a:ext cx="1137285" cy="304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1" y="1776414"/>
            <a:ext cx="7720693" cy="27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Scholarship Matches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915" y="4885898"/>
            <a:ext cx="6920373" cy="1378493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17475">
              <a:spcBef>
                <a:spcPts val="1200"/>
              </a:spcBef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Some affiliates have additional questions you will need to answer to help verify your eligibility for scholarships. </a:t>
            </a:r>
          </a:p>
          <a:p>
            <a:pPr marL="117475">
              <a:spcBef>
                <a:spcPts val="1200"/>
              </a:spcBef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Please note: Not all affiliates have these types of questions. It will depend on your local affiliate. 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 </a:t>
            </a:r>
            <a:r>
              <a:rPr lang="en-US" sz="1700" dirty="0" err="1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Luverne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Dollars for Scholars does not have any of these additional questions.</a:t>
            </a:r>
            <a:endParaRPr lang="en-US" sz="170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6444342" y="3921579"/>
            <a:ext cx="1219199" cy="4413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74287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914400" eaLnBrk="1" hangingPunct="1"/>
            <a:r>
              <a:rPr lang="en-US" sz="4000" dirty="0">
                <a:latin typeface="Calibri" panose="020F0502020204030204" pitchFamily="34" charset="0"/>
              </a:rPr>
              <a:t>Scholarship Matches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573" y="4327678"/>
            <a:ext cx="8015604" cy="1743301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endParaRPr lang="en-US" sz="1700" dirty="0" smtClean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Additionally, some affiliates require you to complete additional open-ended questions and/or provide additional references. Click the active Questions and/or References buttons here to complete the additional information. 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As with the previous screen, your local affiliate may or may not have these additional questions or references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  </a:t>
            </a:r>
            <a:r>
              <a:rPr lang="en-US" sz="1700" dirty="0" err="1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Luverne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Dollars for Scholars does not have additional open-ended questions or additional references required.	</a:t>
            </a:r>
            <a:endParaRPr lang="en-US" sz="1700" dirty="0" smtClean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endParaRPr lang="en-US" sz="17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5545" t="29636" r="15696" b="37773"/>
          <a:stretch/>
        </p:blipFill>
        <p:spPr bwMode="auto">
          <a:xfrm>
            <a:off x="468573" y="2177445"/>
            <a:ext cx="7924314" cy="2150233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155180" y="3882780"/>
            <a:ext cx="320040" cy="77804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6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107AD-2225-574A-AC37-958E82BC119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74287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914400"/>
            <a:r>
              <a:rPr lang="en-US" sz="4000" dirty="0" smtClean="0"/>
              <a:t>Verify Eligibility to Match to Scholarships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185" y="4376380"/>
            <a:ext cx="7924802" cy="1548170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403225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Your next step is to click on “Verify Eligibility for All Scholarships.” </a:t>
            </a:r>
            <a:b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This matches you to scholarships for which you meet the eligibility requirements.</a:t>
            </a:r>
          </a:p>
          <a:p>
            <a:pPr marL="403225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This search should be done regularly as scholarships open throughout the year.</a:t>
            </a:r>
            <a:endParaRPr lang="en-US" sz="170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r="1096"/>
          <a:stretch/>
        </p:blipFill>
        <p:spPr>
          <a:xfrm>
            <a:off x="433185" y="1936749"/>
            <a:ext cx="7730395" cy="1962369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869491" y="3559629"/>
            <a:ext cx="2592338" cy="4816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8" y="1913606"/>
            <a:ext cx="5454498" cy="35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05888" y="1692321"/>
            <a:ext cx="2907542" cy="4667538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“LHS General Scholarship Fund – 2017” should appear under the scholarships you have matched to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700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endParaRPr lang="en-US" sz="1700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no further information is required, the Apply button will already be active and available to click.</a:t>
            </a:r>
          </a:p>
          <a:p>
            <a:pPr marL="228600" indent="-228600">
              <a:buFont typeface="Arial" pitchFamily="-112" charset="0"/>
              <a:buChar char="•"/>
            </a:pPr>
            <a:endParaRPr lang="en-US" sz="1700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To be eligible for a scholarship, you MUST click the “Apply” button.</a:t>
            </a:r>
            <a:endParaRPr lang="en-US" sz="170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Student Profile: Scholarships!</a:t>
            </a:r>
          </a:p>
        </p:txBody>
      </p:sp>
      <p:sp>
        <p:nvSpPr>
          <p:cNvPr id="40967" name="Oval 11"/>
          <p:cNvSpPr>
            <a:spLocks noChangeArrowheads="1"/>
          </p:cNvSpPr>
          <p:nvPr/>
        </p:nvSpPr>
        <p:spPr bwMode="auto">
          <a:xfrm>
            <a:off x="3276600" y="5074567"/>
            <a:ext cx="2536066" cy="43717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137751" y="3841751"/>
            <a:ext cx="609600" cy="323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64" y="1702749"/>
            <a:ext cx="5797881" cy="43265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Creating Your Profile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698" y="1702748"/>
            <a:ext cx="2503320" cy="3173127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</a:t>
            </a:r>
            <a:r>
              <a:rPr lang="en-US" sz="21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you are </a:t>
            </a:r>
            <a:r>
              <a:rPr lang="en-US" sz="21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 new </a:t>
            </a:r>
            <a:r>
              <a:rPr lang="en-US" sz="21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student, </a:t>
            </a:r>
            <a:r>
              <a:rPr lang="en-US" sz="21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create your account </a:t>
            </a:r>
            <a:r>
              <a:rPr lang="en-US" sz="21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here.</a:t>
            </a:r>
            <a:endParaRPr lang="en-US" sz="210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118872" indent="-228600"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   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you already </a:t>
            </a:r>
            <a:r>
              <a:rPr lang="en-US" sz="21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/>
            </a:r>
            <a:br>
              <a:rPr lang="en-US" sz="21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21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have </a:t>
            </a:r>
            <a:r>
              <a:rPr lang="en-US" sz="21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an account, </a:t>
            </a:r>
            <a:r>
              <a:rPr lang="en-US" sz="21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log in here. </a:t>
            </a:r>
            <a:endParaRPr lang="en-US" sz="210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1018" y="3067291"/>
            <a:ext cx="788709" cy="133108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3671" y="4398380"/>
            <a:ext cx="1018572" cy="84495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58616"/>
            <a:ext cx="7553325" cy="412551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Help?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972049" y="3425587"/>
            <a:ext cx="3980883" cy="1992574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ts val="12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Check out the Help section for instructional documents and videos.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182563" indent="-182563">
              <a:spcBef>
                <a:spcPts val="12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you have any questions or need technical assistance, click on the </a:t>
            </a:r>
            <a:b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support tab on the side of the page </a:t>
            </a:r>
            <a:b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and enter a help ticket.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77799" y="2009945"/>
            <a:ext cx="527051" cy="97137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52626" y="3971925"/>
            <a:ext cx="3019424" cy="159067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814957"/>
            <a:ext cx="6105525" cy="37977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Access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6457" y="1814957"/>
            <a:ext cx="2164417" cy="2090293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274320"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You can get back to your profile at any time via the button on your local affiliate’s Students </a:t>
            </a:r>
            <a:b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&amp;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Parents page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 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32097"/>
            <a:ext cx="3581400" cy="366713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© Scholarship America.</a:t>
            </a:r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00150" y="1814957"/>
            <a:ext cx="5261611" cy="2680843"/>
            <a:chOff x="1200150" y="1814957"/>
            <a:chExt cx="5261611" cy="2680843"/>
          </a:xfrm>
        </p:grpSpPr>
        <p:sp>
          <p:nvSpPr>
            <p:cNvPr id="2" name="Oval 1"/>
            <p:cNvSpPr/>
            <p:nvPr/>
          </p:nvSpPr>
          <p:spPr bwMode="auto">
            <a:xfrm>
              <a:off x="1200150" y="3905250"/>
              <a:ext cx="2419349" cy="5905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324601" y="1814957"/>
              <a:ext cx="137160" cy="100584"/>
            </a:xfrm>
            <a:prstGeom prst="rect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</p:spPr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Creating Your Profile</a:t>
            </a:r>
            <a:endParaRPr lang="en-US" sz="4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17" y="4066674"/>
            <a:ext cx="5167935" cy="18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6" y="2051233"/>
            <a:ext cx="38957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>
            <a:stCxn id="10" idx="4"/>
          </p:cNvCxnSpPr>
          <p:nvPr/>
        </p:nvCxnSpPr>
        <p:spPr>
          <a:xfrm rot="16200000" flipH="1">
            <a:off x="1806611" y="3602727"/>
            <a:ext cx="1431300" cy="1757312"/>
          </a:xfrm>
          <a:prstGeom prst="bent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79872" y="1508733"/>
            <a:ext cx="3688980" cy="2472958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sz="1700" dirty="0" smtClean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If you have forgotten your password, click on the Forgot Password? link.</a:t>
            </a:r>
          </a:p>
          <a:p>
            <a:pPr marL="228600" indent="-228600">
              <a:spcBef>
                <a:spcPts val="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In the pop-up, enter the email address associated with your Dollars for Scholars account. </a:t>
            </a:r>
          </a:p>
          <a:p>
            <a:pPr marL="228600" indent="-228600">
              <a:spcBef>
                <a:spcPts val="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the Reset Password Button and an email will be sent to you with instructions to set a new password.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60699" y="3229337"/>
            <a:ext cx="1365812" cy="5363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7641221" y="5465180"/>
            <a:ext cx="927631" cy="5363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8835" y="1889760"/>
            <a:ext cx="2456953" cy="4181988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sz="1700" dirty="0" smtClean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Enter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Luverne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Senior High in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Luverne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, MN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700" dirty="0" smtClean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The school name “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Luverne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Public School District” should appear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Click on “Choose This School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”.</a:t>
            </a:r>
            <a:endParaRPr lang="en-US" sz="1700" dirty="0" smtClean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>
              <a:spcBef>
                <a:spcPct val="2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 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7" y="1889760"/>
            <a:ext cx="5782558" cy="27127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Profile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1055" y="3590887"/>
            <a:ext cx="360076" cy="26071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72921" y="3352698"/>
            <a:ext cx="379064" cy="16377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532700" y="4363656"/>
            <a:ext cx="521865" cy="74077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4" y="1449610"/>
            <a:ext cx="4418295" cy="489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Profile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5450" y="1644957"/>
            <a:ext cx="2674620" cy="4213225"/>
          </a:xfrm>
          <a:prstGeom prst="rect">
            <a:avLst/>
          </a:prstGeom>
          <a:solidFill>
            <a:srgbClr val="174287"/>
          </a:solidFill>
          <a:ln cmpd="sng"/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Fill in all the fields with the appropriate information.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Read the terms and conditions, check </a:t>
            </a:r>
            <a:b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the box to agree to </a:t>
            </a:r>
            <a:b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them, and then click </a:t>
            </a:r>
            <a:b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the submit button.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An email will be sent to you with your login information. Check SPAM if you don’t see the email in your inbox within </a:t>
            </a:r>
            <a:b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a few minutes.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31207" y="3038475"/>
            <a:ext cx="2574243" cy="243937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2" y="1614488"/>
            <a:ext cx="5554980" cy="281442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74287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914400" eaLnBrk="1" hangingPunct="1"/>
            <a:r>
              <a:rPr lang="en-US" sz="3900" dirty="0" smtClean="0">
                <a:latin typeface="Calibri" panose="020F0502020204030204" pitchFamily="34" charset="0"/>
              </a:rPr>
              <a:t>Email and Login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6210" y="1472322"/>
            <a:ext cx="2374710" cy="4801525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The email you receive will provide you a link back to the login page as well as a temporary password for logging in.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When you first log in using the information provided, you will be prompted with a popup asking you to set your password. Enter the password you want to use </a:t>
            </a:r>
            <a:b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going forward, and click on the “Save Password” button.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34407" y="2841341"/>
            <a:ext cx="781865" cy="1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17713" y="3293356"/>
            <a:ext cx="781865" cy="1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4"/>
          <a:srcRect l="9296" t="37149" r="11206" b="30120"/>
          <a:stretch/>
        </p:blipFill>
        <p:spPr bwMode="auto">
          <a:xfrm>
            <a:off x="456702" y="4522455"/>
            <a:ext cx="5029698" cy="1751392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181067" y="5398151"/>
            <a:ext cx="781865" cy="1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962932" y="5809859"/>
            <a:ext cx="781865" cy="1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0" y="1479511"/>
            <a:ext cx="4882896" cy="48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Welcome to the Student Dashboard!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4939" y="1349828"/>
            <a:ext cx="2784142" cy="5005843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   </a:t>
            </a:r>
          </a:p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The </a:t>
            </a:r>
            <a:r>
              <a:rPr lang="en-US" sz="177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Dashboard lets you:</a:t>
            </a:r>
            <a:endParaRPr lang="en-US" sz="177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77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View </a:t>
            </a:r>
            <a:r>
              <a:rPr lang="en-US" sz="177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Dollars for Scholars affiliates you match to. If you click the name, it will direct to websites.</a:t>
            </a:r>
            <a:endParaRPr lang="en-US" sz="177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77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View </a:t>
            </a:r>
            <a:r>
              <a:rPr lang="en-US" sz="177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your </a:t>
            </a:r>
            <a:r>
              <a:rPr lang="en-US" sz="177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progress and follow the link to complete your profile.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77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View other scholarship opportunities that you may be eligible for.</a:t>
            </a:r>
            <a:endParaRPr lang="en-US" sz="177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77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View and use other  </a:t>
            </a:r>
            <a:r>
              <a:rPr lang="en-US" sz="1770" dirty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national news and resources.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77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/>
              </a:rPr>
              <a:t>Search for scholarships!</a:t>
            </a:r>
            <a:endParaRPr lang="en-US" sz="1770" dirty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/>
            </a:endParaRPr>
          </a:p>
          <a:p>
            <a:pPr marL="354330" indent="-285750" algn="ctr">
              <a:buFont typeface="Arial" panose="020B0604020202020204" pitchFamily="34" charset="0"/>
              <a:buChar char="•"/>
              <a:tabLst>
                <a:tab pos="274320" algn="l"/>
              </a:tabLst>
              <a:defRPr/>
            </a:pPr>
            <a:endParaRPr lang="en-US" sz="1770" dirty="0">
              <a:solidFill>
                <a:srgbClr val="FFFFFF"/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48100" y="2166938"/>
            <a:ext cx="863600" cy="19754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48100" y="3873804"/>
            <a:ext cx="977900" cy="213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48100" y="6022802"/>
            <a:ext cx="863600" cy="18288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40050" y="1628774"/>
            <a:ext cx="1546225" cy="49700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4674" y="2590800"/>
            <a:ext cx="519667" cy="14595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5148" y="2933856"/>
            <a:ext cx="548242" cy="21641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93390" y="4611410"/>
            <a:ext cx="944909" cy="18270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02916" y="3150275"/>
            <a:ext cx="705821" cy="173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28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1542197"/>
            <a:ext cx="5524500" cy="441835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Your Student Profile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1358" y="1542197"/>
            <a:ext cx="2604430" cy="4668104"/>
          </a:xfrm>
          <a:prstGeom prst="rect">
            <a:avLst/>
          </a:prstGeom>
          <a:solidFill>
            <a:srgbClr val="174287"/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endParaRPr lang="en-US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When following the link to work on your profile, you will be taken to Basic Info,  </a:t>
            </a:r>
            <a:b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the first section </a:t>
            </a:r>
            <a:b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of your profile.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Notice the progress bars - the color matches your level </a:t>
            </a:r>
            <a:b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of completeness.</a:t>
            </a:r>
          </a:p>
          <a:p>
            <a:pPr marL="365760" lvl="1">
              <a:spcBef>
                <a:spcPts val="0"/>
              </a:spcBef>
              <a:tabLst>
                <a:tab pos="228600" algn="l"/>
              </a:tabLst>
            </a:pPr>
            <a:endParaRPr lang="en-US" sz="1700" dirty="0" smtClean="0">
              <a:solidFill>
                <a:srgbClr val="FFFFFF"/>
              </a:solidFill>
              <a:latin typeface="Calibri" panose="020F0502020204030204" pitchFamily="34" charset="0"/>
              <a:cs typeface="Helvetica" pitchFamily="-112" charset="0"/>
            </a:endParaRPr>
          </a:p>
          <a:p>
            <a:pPr marL="365760"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700" dirty="0" smtClean="0">
                <a:latin typeface="Calibri" panose="020F0502020204030204" pitchFamily="34" charset="0"/>
              </a:rPr>
              <a:t>Red </a:t>
            </a:r>
            <a:r>
              <a:rPr lang="en-US" sz="1700" dirty="0">
                <a:latin typeface="Calibri" panose="020F0502020204030204" pitchFamily="34" charset="0"/>
              </a:rPr>
              <a:t>= Not </a:t>
            </a:r>
            <a:r>
              <a:rPr lang="en-US" sz="1700" dirty="0" smtClean="0">
                <a:latin typeface="Calibri" panose="020F0502020204030204" pitchFamily="34" charset="0"/>
              </a:rPr>
              <a:t>started</a:t>
            </a:r>
          </a:p>
          <a:p>
            <a:pPr marL="365760"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>
                <a:solidFill>
                  <a:srgbClr val="FFC000"/>
                </a:solidFill>
                <a:latin typeface="Wingdings" panose="05000000000000000000" pitchFamily="2" charset="2"/>
              </a:rPr>
              <a:t>n</a:t>
            </a:r>
            <a:r>
              <a:rPr lang="en-US" sz="2000" dirty="0"/>
              <a:t> 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Yellow = </a:t>
            </a:r>
            <a:r>
              <a:rPr lang="en-US" sz="1700" dirty="0">
                <a:latin typeface="Calibri" panose="020F0502020204030204" pitchFamily="34" charset="0"/>
              </a:rPr>
              <a:t>started 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 smtClean="0">
                <a:latin typeface="Calibri" panose="020F0502020204030204" pitchFamily="34" charset="0"/>
              </a:rPr>
              <a:t>      but </a:t>
            </a:r>
            <a:r>
              <a:rPr lang="en-US" sz="1700" dirty="0">
                <a:latin typeface="Calibri" panose="020F0502020204030204" pitchFamily="34" charset="0"/>
              </a:rPr>
              <a:t>not finished </a:t>
            </a:r>
            <a:endParaRPr lang="en-US" sz="1700" dirty="0" smtClean="0">
              <a:latin typeface="Calibri" panose="020F0502020204030204" pitchFamily="34" charset="0"/>
            </a:endParaRPr>
          </a:p>
          <a:p>
            <a:pPr marL="365760" lvl="1">
              <a:spcBef>
                <a:spcPts val="0"/>
              </a:spcBef>
              <a:tabLst>
                <a:tab pos="228600" algn="l"/>
              </a:tabLst>
            </a:pPr>
            <a:r>
              <a:rPr lang="en-US" sz="1600" dirty="0">
                <a:solidFill>
                  <a:srgbClr val="00B050"/>
                </a:solidFill>
                <a:latin typeface="Wingdings" panose="05000000000000000000" pitchFamily="2" charset="2"/>
              </a:rPr>
              <a:t>n</a:t>
            </a:r>
            <a:r>
              <a:rPr lang="en-US" sz="1400" dirty="0"/>
              <a:t> </a:t>
            </a:r>
            <a:r>
              <a: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Helvetica" pitchFamily="-112" charset="0"/>
                <a:cs typeface="Helvetica" pitchFamily="-112" charset="0"/>
              </a:rPr>
              <a:t>Green = Complete</a:t>
            </a:r>
            <a:endParaRPr lang="en-US" dirty="0" smtClean="0">
              <a:solidFill>
                <a:srgbClr val="FFFFFF"/>
              </a:solidFill>
              <a:latin typeface="Calibri" panose="020F0502020204030204" pitchFamily="34" charset="0"/>
              <a:ea typeface="Helvetica" pitchFamily="-112" charset="0"/>
              <a:cs typeface="Helvetica" pitchFamily="-112" charset="0"/>
            </a:endParaRPr>
          </a:p>
          <a:p>
            <a:pPr marL="365760">
              <a:spcBef>
                <a:spcPts val="1200"/>
              </a:spcBef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4785" y="2277712"/>
            <a:ext cx="472440" cy="339357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4786" y="3536892"/>
            <a:ext cx="472440" cy="339357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llars for Scholars">
  <a:themeElements>
    <a:clrScheme name="Custom 1">
      <a:dk1>
        <a:srgbClr val="003087"/>
      </a:dk1>
      <a:lt1>
        <a:sysClr val="window" lastClr="FFFFFF"/>
      </a:lt1>
      <a:dk2>
        <a:srgbClr val="6E6259"/>
      </a:dk2>
      <a:lt2>
        <a:srgbClr val="C5D1D7"/>
      </a:lt2>
      <a:accent1>
        <a:srgbClr val="003087"/>
      </a:accent1>
      <a:accent2>
        <a:srgbClr val="003087"/>
      </a:accent2>
      <a:accent3>
        <a:srgbClr val="6E6259"/>
      </a:accent3>
      <a:accent4>
        <a:srgbClr val="003087"/>
      </a:accent4>
      <a:accent5>
        <a:srgbClr val="003087"/>
      </a:accent5>
      <a:accent6>
        <a:srgbClr val="003087"/>
      </a:accent6>
      <a:hlink>
        <a:srgbClr val="0070C0"/>
      </a:hlink>
      <a:folHlink>
        <a:srgbClr val="7F7F7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 wrap="none" anchor="ctr">
        <a:prstTxWarp prst="textNoShape">
          <a:avLst/>
        </a:prstTxWarp>
      </a:bodyPr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1ca44310-a791-46fd-8fe0-48f64cfab7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EA6A9A3B8794D9DDF6A3C4D087067" ma:contentTypeVersion="2" ma:contentTypeDescription="Create a new document." ma:contentTypeScope="" ma:versionID="a46e121b2650274e7b3b3e44c707f532">
  <xsd:schema xmlns:xsd="http://www.w3.org/2001/XMLSchema" xmlns:xs="http://www.w3.org/2001/XMLSchema" xmlns:p="http://schemas.microsoft.com/office/2006/metadata/properties" xmlns:ns2="1ca44310-a791-46fd-8fe0-48f64cfab725" xmlns:ns3="9a9a6784-d68a-4fe7-bf9a-68102d79aaea" targetNamespace="http://schemas.microsoft.com/office/2006/metadata/properties" ma:root="true" ma:fieldsID="c0242f22f7875e74ee613593d1344f73" ns2:_="" ns3:_="">
    <xsd:import namespace="1ca44310-a791-46fd-8fe0-48f64cfab725"/>
    <xsd:import namespace="9a9a6784-d68a-4fe7-bf9a-68102d79aaea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4310-a791-46fd-8fe0-48f64cfab725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a6784-d68a-4fe7-bf9a-68102d79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59C0A2-60C7-4746-95CD-E69FC0F8A1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E503F-4AC3-46E0-8755-4854550027C0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1ca44310-a791-46fd-8fe0-48f64cfab725"/>
    <ds:schemaRef ds:uri="http://purl.org/dc/dcmitype/"/>
    <ds:schemaRef ds:uri="http://schemas.microsoft.com/office/infopath/2007/PartnerControls"/>
    <ds:schemaRef ds:uri="9a9a6784-d68a-4fe7-bf9a-68102d79aa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5B4EA4-51F8-4776-AF1F-2D2455375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44310-a791-46fd-8fe0-48f64cfab725"/>
    <ds:schemaRef ds:uri="9a9a6784-d68a-4fe7-bf9a-68102d79a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Dollars for Scholars</Template>
  <TotalTime>13645</TotalTime>
  <Words>1065</Words>
  <Application>Microsoft Office PowerPoint</Application>
  <PresentationFormat>On-screen Show (4:3)</PresentationFormat>
  <Paragraphs>162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Calibri</vt:lpstr>
      <vt:lpstr>Georgia</vt:lpstr>
      <vt:lpstr>Helvetica</vt:lpstr>
      <vt:lpstr>HelveticaNeueLT Std</vt:lpstr>
      <vt:lpstr>Wingdings</vt:lpstr>
      <vt:lpstr>Wingdings 2</vt:lpstr>
      <vt:lpstr>Dollars for Scholars</vt:lpstr>
      <vt:lpstr>Scholarship America Dollars for Scholars: Completing the Student Profile</vt:lpstr>
      <vt:lpstr>Creating Your Profile</vt:lpstr>
      <vt:lpstr>Creating Your Profile</vt:lpstr>
      <vt:lpstr>Creating Your Profile</vt:lpstr>
      <vt:lpstr>Creating Your Profile</vt:lpstr>
      <vt:lpstr>Creating Your Profile</vt:lpstr>
      <vt:lpstr>PowerPoint Presentation</vt:lpstr>
      <vt:lpstr>Welcome to the Student Dashboard!</vt:lpstr>
      <vt:lpstr>Your Student Profile</vt:lpstr>
      <vt:lpstr>Student Profile: Basic Information</vt:lpstr>
      <vt:lpstr>Student Profile: Additional Information</vt:lpstr>
      <vt:lpstr>Student Profile: Schools</vt:lpstr>
      <vt:lpstr>Student Profile: GPA</vt:lpstr>
      <vt:lpstr>Student Profile: Class Rank</vt:lpstr>
      <vt:lpstr>Student Profile: Test Scores</vt:lpstr>
      <vt:lpstr>Student Profile: Activities</vt:lpstr>
      <vt:lpstr>Student Profile: Activities</vt:lpstr>
      <vt:lpstr>Student Profile: Employment</vt:lpstr>
      <vt:lpstr>Student Profile: Employment</vt:lpstr>
      <vt:lpstr>PowerPoint Presentation</vt:lpstr>
      <vt:lpstr>Student Profile: Parent/Guardian Information</vt:lpstr>
      <vt:lpstr>Financial Information</vt:lpstr>
      <vt:lpstr>Student Profile: Essays</vt:lpstr>
      <vt:lpstr>Student Profile: Transcripts &amp; References</vt:lpstr>
      <vt:lpstr>Student Profile: Finding Scholarships</vt:lpstr>
      <vt:lpstr>Scholarship Matches</vt:lpstr>
      <vt:lpstr>PowerPoint Presentation</vt:lpstr>
      <vt:lpstr>PowerPoint Presentation</vt:lpstr>
      <vt:lpstr>Student Profile: Scholarships!</vt:lpstr>
      <vt:lpstr>Need Help?</vt:lpstr>
      <vt:lpstr>Access</vt:lpstr>
    </vt:vector>
  </TitlesOfParts>
  <Company>Scholarship 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Showalter</dc:creator>
  <cp:lastModifiedBy>JRA</cp:lastModifiedBy>
  <cp:revision>389</cp:revision>
  <cp:lastPrinted>2016-08-10T20:25:57Z</cp:lastPrinted>
  <dcterms:created xsi:type="dcterms:W3CDTF">2012-03-22T12:48:05Z</dcterms:created>
  <dcterms:modified xsi:type="dcterms:W3CDTF">2016-10-17T15:09:15Z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0x010100064EA6A9A3B8794D9DDF6A3C4D087067</vt:lpwstr>
  </property>
</Properties>
</file>