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16"/>
  </p:notesMasterIdLst>
  <p:sldIdLst>
    <p:sldId id="256" r:id="rId2"/>
    <p:sldId id="268" r:id="rId3"/>
    <p:sldId id="257" r:id="rId4"/>
    <p:sldId id="269" r:id="rId5"/>
    <p:sldId id="259" r:id="rId6"/>
    <p:sldId id="266" r:id="rId7"/>
    <p:sldId id="260" r:id="rId8"/>
    <p:sldId id="261" r:id="rId9"/>
    <p:sldId id="264" r:id="rId10"/>
    <p:sldId id="265" r:id="rId11"/>
    <p:sldId id="270" r:id="rId12"/>
    <p:sldId id="271" r:id="rId13"/>
    <p:sldId id="272" r:id="rId14"/>
    <p:sldId id="267"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9" autoAdjust="0"/>
    <p:restoredTop sz="94673" autoAdjust="0"/>
  </p:normalViewPr>
  <p:slideViewPr>
    <p:cSldViewPr snapToGrid="0" snapToObjects="1">
      <p:cViewPr varScale="1">
        <p:scale>
          <a:sx n="109" d="100"/>
          <a:sy n="109" d="100"/>
        </p:scale>
        <p:origin x="11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DC1D63F9-FAA7-4526-820B-DF020AFE3567}" type="datetimeFigureOut">
              <a:rPr lang="en-US" smtClean="0"/>
              <a:t>9/4/2018</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DA336CD6-AD67-475A-8276-973D8BCFECE1}" type="slidenum">
              <a:rPr lang="en-US" smtClean="0"/>
              <a:t>‹#›</a:t>
            </a:fld>
            <a:endParaRPr lang="en-US"/>
          </a:p>
        </p:txBody>
      </p:sp>
    </p:spTree>
    <p:extLst>
      <p:ext uri="{BB962C8B-B14F-4D97-AF65-F5344CB8AC3E}">
        <p14:creationId xmlns:p14="http://schemas.microsoft.com/office/powerpoint/2010/main" val="1755237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36CD6-AD67-475A-8276-973D8BCFECE1}" type="slidenum">
              <a:rPr lang="en-US" smtClean="0"/>
              <a:t>3</a:t>
            </a:fld>
            <a:endParaRPr lang="en-US"/>
          </a:p>
        </p:txBody>
      </p:sp>
    </p:spTree>
    <p:extLst>
      <p:ext uri="{BB962C8B-B14F-4D97-AF65-F5344CB8AC3E}">
        <p14:creationId xmlns:p14="http://schemas.microsoft.com/office/powerpoint/2010/main" val="2660312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03CEC41E-48BD-4881-B6FF-D82EEBBCD904}" type="datetimeFigureOut">
              <a:rPr lang="en-US" smtClean="0"/>
              <a:t>9/4/2018</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95818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150276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370357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1859872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940819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3644358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2357359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03CEC41E-48BD-4881-B6FF-D82EEBBCD904}" type="datetimeFigureOut">
              <a:rPr lang="en-US" smtClean="0"/>
              <a:t>9/4/2018</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3829589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39492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253704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142672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78502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2581589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81002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416389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21696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9/4/2018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63050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03CEC41E-48BD-4881-B6FF-D82EEBBCD904}" type="datetimeFigureOut">
              <a:rPr lang="en-US" smtClean="0"/>
              <a:t>9/4/2018</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459A5F39-4CE7-434C-A5CB-50A363451602}" type="slidenum">
              <a:rPr lang="en-US" smtClean="0"/>
              <a:t>‹#›</a:t>
            </a:fld>
            <a:endParaRPr lang="en-US" dirty="0"/>
          </a:p>
        </p:txBody>
      </p:sp>
    </p:spTree>
    <p:extLst>
      <p:ext uri="{BB962C8B-B14F-4D97-AF65-F5344CB8AC3E}">
        <p14:creationId xmlns:p14="http://schemas.microsoft.com/office/powerpoint/2010/main" val="4274678586"/>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 id="214748380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Erica.fuller@vttrio.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214" y="1723477"/>
            <a:ext cx="7933379" cy="1470025"/>
          </a:xfrm>
        </p:spPr>
        <p:txBody>
          <a:bodyPr>
            <a:normAutofit fontScale="90000"/>
          </a:bodyPr>
          <a:lstStyle/>
          <a:p>
            <a:pPr algn="ctr"/>
            <a:r>
              <a:rPr lang="en-US" dirty="0" smtClean="0">
                <a:effectLst/>
              </a:rPr>
              <a:t>Welcome to the 2018 NEACAC College Fair</a:t>
            </a:r>
            <a:endParaRPr lang="en-US" dirty="0">
              <a:effectLst/>
            </a:endParaRPr>
          </a:p>
        </p:txBody>
      </p:sp>
      <p:sp>
        <p:nvSpPr>
          <p:cNvPr id="3" name="Subtitle 2"/>
          <p:cNvSpPr>
            <a:spLocks noGrp="1"/>
          </p:cNvSpPr>
          <p:nvPr>
            <p:ph type="subTitle" idx="1"/>
          </p:nvPr>
        </p:nvSpPr>
        <p:spPr>
          <a:xfrm>
            <a:off x="1948564" y="5562506"/>
            <a:ext cx="5708823" cy="589844"/>
          </a:xfrm>
        </p:spPr>
        <p:txBody>
          <a:bodyPr>
            <a:normAutofit lnSpcReduction="10000"/>
          </a:bodyPr>
          <a:lstStyle/>
          <a:p>
            <a:pPr algn="ctr"/>
            <a:r>
              <a:rPr lang="en-US" dirty="0" smtClean="0"/>
              <a:t>Northern Vermont University- Johnson Upward Bound</a:t>
            </a:r>
            <a:endParaRPr lang="en-US" dirty="0"/>
          </a:p>
        </p:txBody>
      </p:sp>
    </p:spTree>
    <p:extLst>
      <p:ext uri="{BB962C8B-B14F-4D97-AF65-F5344CB8AC3E}">
        <p14:creationId xmlns:p14="http://schemas.microsoft.com/office/powerpoint/2010/main" val="617515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the College Fair</a:t>
            </a:r>
            <a:endParaRPr lang="en-US" dirty="0"/>
          </a:p>
        </p:txBody>
      </p:sp>
      <p:sp>
        <p:nvSpPr>
          <p:cNvPr id="3" name="Content Placeholder 2"/>
          <p:cNvSpPr>
            <a:spLocks noGrp="1"/>
          </p:cNvSpPr>
          <p:nvPr>
            <p:ph idx="1"/>
          </p:nvPr>
        </p:nvSpPr>
        <p:spPr>
          <a:xfrm>
            <a:off x="185350" y="2355907"/>
            <a:ext cx="8871791" cy="1891046"/>
          </a:xfrm>
        </p:spPr>
        <p:txBody>
          <a:bodyPr/>
          <a:lstStyle/>
          <a:p>
            <a:pPr lvl="0"/>
            <a:r>
              <a:rPr lang="en-US" dirty="0" smtClean="0">
                <a:effectLst>
                  <a:outerShdw blurRad="38100" dist="38100" dir="2700000" algn="tl">
                    <a:srgbClr val="000000">
                      <a:alpha val="43137"/>
                    </a:srgbClr>
                  </a:outerShdw>
                </a:effectLst>
              </a:rPr>
              <a:t>Go the extra mile and send </a:t>
            </a:r>
            <a:r>
              <a:rPr lang="en-US" dirty="0">
                <a:effectLst>
                  <a:outerShdw blurRad="38100" dist="38100" dir="2700000" algn="tl">
                    <a:srgbClr val="000000">
                      <a:alpha val="43137"/>
                    </a:srgbClr>
                  </a:outerShdw>
                </a:effectLst>
              </a:rPr>
              <a:t>a </a:t>
            </a:r>
            <a:r>
              <a:rPr lang="en-US" dirty="0" smtClean="0">
                <a:effectLst>
                  <a:outerShdw blurRad="38100" dist="38100" dir="2700000" algn="tl">
                    <a:srgbClr val="000000">
                      <a:alpha val="43137"/>
                    </a:srgbClr>
                  </a:outerShdw>
                </a:effectLst>
              </a:rPr>
              <a:t>Thank </a:t>
            </a:r>
            <a:r>
              <a:rPr lang="en-US" dirty="0">
                <a:effectLst>
                  <a:outerShdw blurRad="38100" dist="38100" dir="2700000" algn="tl">
                    <a:srgbClr val="000000">
                      <a:alpha val="43137"/>
                    </a:srgbClr>
                  </a:outerShdw>
                </a:effectLst>
              </a:rPr>
              <a:t>Y</a:t>
            </a:r>
            <a:r>
              <a:rPr lang="en-US" dirty="0" smtClean="0">
                <a:effectLst>
                  <a:outerShdw blurRad="38100" dist="38100" dir="2700000" algn="tl">
                    <a:srgbClr val="000000">
                      <a:alpha val="43137"/>
                    </a:srgbClr>
                  </a:outerShdw>
                </a:effectLst>
              </a:rPr>
              <a:t>ou </a:t>
            </a:r>
            <a:r>
              <a:rPr lang="en-US" dirty="0">
                <a:effectLst>
                  <a:outerShdw blurRad="38100" dist="38100" dir="2700000" algn="tl">
                    <a:srgbClr val="000000">
                      <a:alpha val="43137"/>
                    </a:srgbClr>
                  </a:outerShdw>
                </a:effectLst>
              </a:rPr>
              <a:t>C</a:t>
            </a:r>
            <a:r>
              <a:rPr lang="en-US" dirty="0" smtClean="0">
                <a:effectLst>
                  <a:outerShdw blurRad="38100" dist="38100" dir="2700000" algn="tl">
                    <a:srgbClr val="000000">
                      <a:alpha val="43137"/>
                    </a:srgbClr>
                  </a:outerShdw>
                </a:effectLst>
              </a:rPr>
              <a:t>ard or email </a:t>
            </a:r>
            <a:r>
              <a:rPr lang="en-US" dirty="0">
                <a:effectLst>
                  <a:outerShdw blurRad="38100" dist="38100" dir="2700000" algn="tl">
                    <a:srgbClr val="000000">
                      <a:alpha val="43137"/>
                    </a:srgbClr>
                  </a:outerShdw>
                </a:effectLst>
              </a:rPr>
              <a:t>to the college admissions representatives </a:t>
            </a:r>
            <a:r>
              <a:rPr lang="en-US" dirty="0" smtClean="0">
                <a:effectLst>
                  <a:outerShdw blurRad="38100" dist="38100" dir="2700000" algn="tl">
                    <a:srgbClr val="000000">
                      <a:alpha val="43137"/>
                    </a:srgbClr>
                  </a:outerShdw>
                </a:effectLst>
              </a:rPr>
              <a:t>you </a:t>
            </a:r>
            <a:r>
              <a:rPr lang="en-US" dirty="0">
                <a:effectLst>
                  <a:outerShdw blurRad="38100" dist="38100" dir="2700000" algn="tl">
                    <a:srgbClr val="000000">
                      <a:alpha val="43137"/>
                    </a:srgbClr>
                  </a:outerShdw>
                </a:effectLst>
              </a:rPr>
              <a:t>spoke </a:t>
            </a:r>
            <a:r>
              <a:rPr lang="en-US" dirty="0" smtClean="0">
                <a:effectLst>
                  <a:outerShdw blurRad="38100" dist="38100" dir="2700000" algn="tl">
                    <a:srgbClr val="000000">
                      <a:alpha val="43137"/>
                    </a:srgbClr>
                  </a:outerShdw>
                </a:effectLst>
              </a:rPr>
              <a:t>with.  Indicate your appreciation for meeting with you at the fair and convey </a:t>
            </a:r>
            <a:r>
              <a:rPr lang="en-US" dirty="0">
                <a:effectLst>
                  <a:outerShdw blurRad="38100" dist="38100" dir="2700000" algn="tl">
                    <a:srgbClr val="000000">
                      <a:alpha val="43137"/>
                    </a:srgbClr>
                  </a:outerShdw>
                </a:effectLst>
              </a:rPr>
              <a:t>your </a:t>
            </a:r>
            <a:r>
              <a:rPr lang="en-US" dirty="0" smtClean="0">
                <a:effectLst>
                  <a:outerShdw blurRad="38100" dist="38100" dir="2700000" algn="tl">
                    <a:srgbClr val="000000">
                      <a:alpha val="43137"/>
                    </a:srgbClr>
                  </a:outerShdw>
                </a:effectLst>
              </a:rPr>
              <a:t>continued strong interest </a:t>
            </a:r>
            <a:r>
              <a:rPr lang="en-US" dirty="0">
                <a:effectLst>
                  <a:outerShdw blurRad="38100" dist="38100" dir="2700000" algn="tl">
                    <a:srgbClr val="000000">
                      <a:alpha val="43137"/>
                    </a:srgbClr>
                  </a:outerShdw>
                </a:effectLst>
              </a:rPr>
              <a:t>in their </a:t>
            </a:r>
            <a:r>
              <a:rPr lang="en-US" dirty="0" smtClean="0">
                <a:effectLst>
                  <a:outerShdw blurRad="38100" dist="38100" dir="2700000" algn="tl">
                    <a:srgbClr val="000000">
                      <a:alpha val="43137"/>
                    </a:srgbClr>
                  </a:outerShdw>
                </a:effectLst>
              </a:rPr>
              <a:t>school.  </a:t>
            </a:r>
            <a:endParaRPr lang="en-US" dirty="0">
              <a:effectLst>
                <a:outerShdw blurRad="38100" dist="38100" dir="2700000" algn="tl">
                  <a:srgbClr val="000000">
                    <a:alpha val="43137"/>
                  </a:srgbClr>
                </a:outerShdw>
              </a:effectLst>
            </a:endParaRPr>
          </a:p>
          <a:p>
            <a:endParaRPr lang="en-US" dirty="0"/>
          </a:p>
        </p:txBody>
      </p:sp>
      <p:pic>
        <p:nvPicPr>
          <p:cNvPr id="1026" name="Picture 2" descr="Image result for thank you"/>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127375" y="4246953"/>
            <a:ext cx="2836941" cy="200600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ouse click"/>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18575" y="5697329"/>
            <a:ext cx="1128102" cy="706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699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Etiquette</a:t>
            </a:r>
            <a:endParaRPr lang="en-US" dirty="0"/>
          </a:p>
        </p:txBody>
      </p:sp>
      <p:sp>
        <p:nvSpPr>
          <p:cNvPr id="3" name="Content Placeholder 2"/>
          <p:cNvSpPr>
            <a:spLocks noGrp="1"/>
          </p:cNvSpPr>
          <p:nvPr>
            <p:ph idx="1"/>
          </p:nvPr>
        </p:nvSpPr>
        <p:spPr>
          <a:xfrm>
            <a:off x="107823" y="2180662"/>
            <a:ext cx="8925359" cy="4517084"/>
          </a:xfrm>
        </p:spPr>
        <p:txBody>
          <a:bodyPr>
            <a:normAutofit/>
          </a:bodyPr>
          <a:lstStyle/>
          <a:p>
            <a:pPr marL="457200" indent="-457200">
              <a:buFont typeface="+mj-lt"/>
              <a:buAutoNum type="arabicPeriod"/>
            </a:pPr>
            <a:r>
              <a:rPr lang="en-US" b="1" dirty="0" smtClean="0"/>
              <a:t>Email is FOREVER </a:t>
            </a:r>
            <a:r>
              <a:rPr lang="mr-IN" dirty="0" smtClean="0"/>
              <a:t>–</a:t>
            </a:r>
            <a:r>
              <a:rPr lang="en-US" dirty="0" smtClean="0"/>
              <a:t> once you send it you can’t get it back!</a:t>
            </a:r>
          </a:p>
          <a:p>
            <a:pPr marL="457200" indent="-457200">
              <a:buFont typeface="+mj-lt"/>
              <a:buAutoNum type="arabicPeriod"/>
            </a:pPr>
            <a:r>
              <a:rPr lang="en-US" b="1" dirty="0" smtClean="0"/>
              <a:t>Email goes where it is told </a:t>
            </a:r>
            <a:r>
              <a:rPr lang="mr-IN" dirty="0" smtClean="0"/>
              <a:t>–</a:t>
            </a:r>
            <a:r>
              <a:rPr lang="en-US" dirty="0" smtClean="0"/>
              <a:t> check and double check to make sure you are sending your thank you to the right school and person!</a:t>
            </a:r>
          </a:p>
          <a:p>
            <a:pPr marL="457200" indent="-457200">
              <a:buFont typeface="+mj-lt"/>
              <a:buAutoNum type="arabicPeriod"/>
            </a:pPr>
            <a:r>
              <a:rPr lang="en-US" b="1" dirty="0" smtClean="0"/>
              <a:t>Subject lines are for subjects </a:t>
            </a:r>
            <a:r>
              <a:rPr lang="mr-IN" dirty="0" smtClean="0"/>
              <a:t>–</a:t>
            </a:r>
            <a:r>
              <a:rPr lang="en-US" dirty="0" smtClean="0"/>
              <a:t> Put a brief explanation of the email you are sending. Admission Follow-up Questions</a:t>
            </a:r>
            <a:r>
              <a:rPr lang="mr-IN" dirty="0" smtClean="0"/>
              <a:t>…</a:t>
            </a:r>
            <a:endParaRPr lang="en-US" dirty="0" smtClean="0"/>
          </a:p>
          <a:p>
            <a:pPr marL="457200" indent="-457200">
              <a:buFont typeface="+mj-lt"/>
              <a:buAutoNum type="arabicPeriod"/>
            </a:pPr>
            <a:r>
              <a:rPr lang="en-US" b="1" dirty="0" smtClean="0"/>
              <a:t>Salutations Matter </a:t>
            </a:r>
            <a:r>
              <a:rPr lang="en-US" dirty="0" smtClean="0"/>
              <a:t>- Use Dear Mr. or Ms. (use last name).</a:t>
            </a:r>
          </a:p>
          <a:p>
            <a:pPr marL="457200" indent="-457200">
              <a:buFont typeface="+mj-lt"/>
              <a:buAutoNum type="arabicPeriod"/>
            </a:pPr>
            <a:r>
              <a:rPr lang="en-US" b="1" dirty="0" smtClean="0"/>
              <a:t>Be clear and concise in your questions </a:t>
            </a:r>
            <a:r>
              <a:rPr lang="en-US" dirty="0" smtClean="0"/>
              <a:t>(admissions get a lot of emails, don’t waste their time writing a novel</a:t>
            </a:r>
            <a:r>
              <a:rPr lang="mr-IN" dirty="0" smtClean="0"/>
              <a:t>…</a:t>
            </a:r>
            <a:endParaRPr lang="en-US" dirty="0" smtClean="0"/>
          </a:p>
          <a:p>
            <a:pPr marL="457200" indent="-457200">
              <a:buFont typeface="+mj-lt"/>
              <a:buAutoNum type="arabicPeriod"/>
            </a:pPr>
            <a:r>
              <a:rPr lang="en-US" b="1" dirty="0"/>
              <a:t>THIS IS NOT A SHOUTING MATCH </a:t>
            </a:r>
            <a:r>
              <a:rPr lang="mr-IN" dirty="0"/>
              <a:t>–</a:t>
            </a:r>
            <a:r>
              <a:rPr lang="en-US" dirty="0"/>
              <a:t> Don’t write in all uppercase letters (usually conveys anger or strong emotion) No one like to be yelled at!</a:t>
            </a:r>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4281342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a:t>
            </a:r>
            <a:r>
              <a:rPr lang="en-US" dirty="0" smtClean="0"/>
              <a:t>Etiquette </a:t>
            </a:r>
            <a:endParaRPr lang="en-US" dirty="0"/>
          </a:p>
        </p:txBody>
      </p:sp>
      <p:sp>
        <p:nvSpPr>
          <p:cNvPr id="3" name="Content Placeholder 2"/>
          <p:cNvSpPr>
            <a:spLocks noGrp="1"/>
          </p:cNvSpPr>
          <p:nvPr>
            <p:ph idx="1"/>
          </p:nvPr>
        </p:nvSpPr>
        <p:spPr>
          <a:xfrm>
            <a:off x="179704" y="2242901"/>
            <a:ext cx="8877437" cy="4335028"/>
          </a:xfrm>
        </p:spPr>
        <p:txBody>
          <a:bodyPr>
            <a:normAutofit/>
          </a:bodyPr>
          <a:lstStyle/>
          <a:p>
            <a:pPr marL="457200" indent="-457200">
              <a:buFont typeface="+mj-lt"/>
              <a:buAutoNum type="arabicPeriod" startAt="7"/>
            </a:pPr>
            <a:r>
              <a:rPr lang="en-US" b="1" dirty="0" smtClean="0"/>
              <a:t>Few people really </a:t>
            </a:r>
            <a:r>
              <a:rPr lang="en-US" b="1" dirty="0" smtClean="0"/>
              <a:t>like </a:t>
            </a:r>
            <a:r>
              <a:rPr lang="en-US" b="1" dirty="0" smtClean="0"/>
              <a:t>emojis and smileys attached to their email </a:t>
            </a:r>
            <a:r>
              <a:rPr lang="mr-IN" dirty="0" smtClean="0"/>
              <a:t>–</a:t>
            </a:r>
            <a:r>
              <a:rPr lang="en-US" dirty="0" smtClean="0"/>
              <a:t>  </a:t>
            </a:r>
            <a:r>
              <a:rPr lang="en-US" dirty="0" smtClean="0">
                <a:sym typeface="Wingdings"/>
              </a:rPr>
              <a:t> </a:t>
            </a:r>
          </a:p>
          <a:p>
            <a:pPr marL="457200" indent="-457200">
              <a:buFont typeface="+mj-lt"/>
              <a:buAutoNum type="arabicPeriod" startAt="7"/>
            </a:pPr>
            <a:r>
              <a:rPr lang="en-US" b="1" dirty="0" smtClean="0">
                <a:sym typeface="Wingdings"/>
              </a:rPr>
              <a:t>This is not Facebook </a:t>
            </a:r>
            <a:r>
              <a:rPr lang="mr-IN" dirty="0" smtClean="0">
                <a:sym typeface="Wingdings"/>
              </a:rPr>
              <a:t>–</a:t>
            </a:r>
            <a:r>
              <a:rPr lang="en-US" dirty="0" smtClean="0">
                <a:sym typeface="Wingdings"/>
              </a:rPr>
              <a:t> Don’t write the admissions rep in the same way you post on your friend’s wall. (Dude I am totally interested in your School!)</a:t>
            </a:r>
          </a:p>
          <a:p>
            <a:pPr marL="457200" indent="-457200">
              <a:buFont typeface="+mj-lt"/>
              <a:buAutoNum type="arabicPeriod" startAt="7"/>
            </a:pPr>
            <a:r>
              <a:rPr lang="en-US" b="1" dirty="0" smtClean="0">
                <a:sym typeface="Wingdings"/>
              </a:rPr>
              <a:t>This is not texting </a:t>
            </a:r>
            <a:r>
              <a:rPr lang="mr-IN" dirty="0" smtClean="0">
                <a:sym typeface="Wingdings"/>
              </a:rPr>
              <a:t>–</a:t>
            </a:r>
            <a:r>
              <a:rPr lang="en-US" dirty="0" smtClean="0">
                <a:sym typeface="Wingdings"/>
              </a:rPr>
              <a:t> So pls dun wrte lik ur txtN. Uz abbrz @ yor own rsk. coRec me f im wrrg. (Just saying, don’t do it)</a:t>
            </a:r>
          </a:p>
          <a:p>
            <a:pPr marL="457200" indent="-457200">
              <a:buFont typeface="+mj-lt"/>
              <a:buAutoNum type="arabicPeriod" startAt="7"/>
            </a:pPr>
            <a:r>
              <a:rPr lang="en-US" b="1" dirty="0" smtClean="0">
                <a:sym typeface="Wingdings"/>
              </a:rPr>
              <a:t>Spelling mistakes can leave a lasting impression </a:t>
            </a:r>
            <a:r>
              <a:rPr lang="mr-IN" dirty="0" smtClean="0">
                <a:sym typeface="Wingdings"/>
              </a:rPr>
              <a:t>–</a:t>
            </a:r>
            <a:r>
              <a:rPr lang="en-US" dirty="0" smtClean="0">
                <a:sym typeface="Wingdings"/>
              </a:rPr>
              <a:t>So always use the spel check and proofread yyour eamil, two. Grammar mistakes are not so good either.</a:t>
            </a:r>
          </a:p>
          <a:p>
            <a:pPr marL="457200" indent="-457200">
              <a:buFont typeface="+mj-lt"/>
              <a:buAutoNum type="arabicPeriod" startAt="7"/>
            </a:pPr>
            <a:r>
              <a:rPr lang="en-US" b="1" dirty="0" smtClean="0">
                <a:sym typeface="Wingdings"/>
              </a:rPr>
              <a:t>Sign-off and </a:t>
            </a:r>
            <a:r>
              <a:rPr lang="en-US" b="1" dirty="0">
                <a:sym typeface="Wingdings"/>
              </a:rPr>
              <a:t>S</a:t>
            </a:r>
            <a:r>
              <a:rPr lang="en-US" b="1" dirty="0" smtClean="0">
                <a:sym typeface="Wingdings"/>
              </a:rPr>
              <a:t>ignatures </a:t>
            </a:r>
            <a:r>
              <a:rPr lang="mr-IN" dirty="0" smtClean="0">
                <a:sym typeface="Wingdings"/>
              </a:rPr>
              <a:t>–</a:t>
            </a:r>
            <a:r>
              <a:rPr lang="en-US" dirty="0" smtClean="0">
                <a:sym typeface="Wingdings"/>
              </a:rPr>
              <a:t> Always end by thanking your admissions rep for his or her time and closing with “Best wishes” or “Regards” and sign with your full name, not some wacky nickname like T-dog or Biff.</a:t>
            </a:r>
          </a:p>
          <a:p>
            <a:pPr marL="457200" indent="-457200">
              <a:buFont typeface="+mj-lt"/>
              <a:buAutoNum type="arabicPeriod" startAt="7"/>
            </a:pPr>
            <a:endParaRPr lang="en-US" dirty="0" smtClean="0">
              <a:sym typeface="Wingdings"/>
            </a:endParaRPr>
          </a:p>
          <a:p>
            <a:pPr marL="457200" indent="-457200">
              <a:buFont typeface="+mj-lt"/>
              <a:buAutoNum type="arabicPeriod" startAt="7"/>
            </a:pPr>
            <a:endParaRPr lang="en-US" dirty="0"/>
          </a:p>
        </p:txBody>
      </p:sp>
    </p:spTree>
    <p:extLst>
      <p:ext uri="{BB962C8B-B14F-4D97-AF65-F5344CB8AC3E}">
        <p14:creationId xmlns:p14="http://schemas.microsoft.com/office/powerpoint/2010/main" val="4268874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Email</a:t>
            </a:r>
            <a:endParaRPr lang="en-US" dirty="0"/>
          </a:p>
        </p:txBody>
      </p:sp>
      <p:sp>
        <p:nvSpPr>
          <p:cNvPr id="3" name="Content Placeholder 2"/>
          <p:cNvSpPr>
            <a:spLocks noGrp="1"/>
          </p:cNvSpPr>
          <p:nvPr>
            <p:ph idx="1"/>
          </p:nvPr>
        </p:nvSpPr>
        <p:spPr>
          <a:xfrm>
            <a:off x="739775" y="2770094"/>
            <a:ext cx="7662864" cy="3991191"/>
          </a:xfrm>
        </p:spPr>
        <p:txBody>
          <a:bodyPr>
            <a:normAutofit lnSpcReduction="10000"/>
          </a:bodyPr>
          <a:lstStyle/>
          <a:p>
            <a:pPr marL="0" indent="0">
              <a:buNone/>
            </a:pPr>
            <a:r>
              <a:rPr lang="en-US" sz="1600" dirty="0" smtClean="0"/>
              <a:t>To: Patrick.rogers@northernvermont.edu</a:t>
            </a:r>
          </a:p>
          <a:p>
            <a:pPr marL="0" indent="0">
              <a:buNone/>
            </a:pPr>
            <a:r>
              <a:rPr lang="en-US" sz="1600" dirty="0" smtClean="0"/>
              <a:t>From: </a:t>
            </a:r>
            <a:r>
              <a:rPr lang="en-US" sz="1600" dirty="0" smtClean="0">
                <a:hlinkClick r:id="rId2"/>
              </a:rPr>
              <a:t>Erica.fuller@vttrio.org</a:t>
            </a:r>
            <a:endParaRPr lang="en-US" sz="1600" dirty="0" smtClean="0"/>
          </a:p>
          <a:p>
            <a:pPr marL="0" indent="0">
              <a:buNone/>
            </a:pPr>
            <a:r>
              <a:rPr lang="en-US" sz="1600" dirty="0" smtClean="0"/>
              <a:t>Greetings Mr. Rogers, </a:t>
            </a:r>
          </a:p>
          <a:p>
            <a:pPr marL="0" indent="0">
              <a:buNone/>
            </a:pPr>
            <a:r>
              <a:rPr lang="en-US" sz="1600" dirty="0" smtClean="0"/>
              <a:t>We spoke briefly at the NEACAC college fair at Saint Michael’s College on September 12</a:t>
            </a:r>
            <a:r>
              <a:rPr lang="en-US" sz="1600" baseline="30000" dirty="0" smtClean="0"/>
              <a:t>th</a:t>
            </a:r>
            <a:r>
              <a:rPr lang="en-US" sz="1600" dirty="0" smtClean="0"/>
              <a:t>. Thank you so much for answering my questions about Northern Vermont University. I have a couple of follow up questions I would like to get answered: </a:t>
            </a:r>
          </a:p>
          <a:p>
            <a:pPr marL="457200" indent="-457200">
              <a:buAutoNum type="arabicPeriod"/>
            </a:pPr>
            <a:r>
              <a:rPr lang="en-US" sz="1600" dirty="0" smtClean="0"/>
              <a:t>How does the School Counseling degree program differ from the General Counseling degree program? </a:t>
            </a:r>
          </a:p>
          <a:p>
            <a:pPr marL="457200" indent="-457200">
              <a:buAutoNum type="arabicPeriod"/>
            </a:pPr>
            <a:r>
              <a:rPr lang="en-US" sz="1600" dirty="0" smtClean="0"/>
              <a:t>Are there Teaching Assistant positions available within these programs? </a:t>
            </a:r>
          </a:p>
          <a:p>
            <a:pPr marL="0" indent="0">
              <a:buNone/>
            </a:pPr>
            <a:r>
              <a:rPr lang="en-US" sz="1600" dirty="0" smtClean="0"/>
              <a:t>I look forward to hearing from you soon. Thank you again for your time. </a:t>
            </a:r>
          </a:p>
          <a:p>
            <a:pPr marL="0" indent="0">
              <a:buNone/>
            </a:pPr>
            <a:r>
              <a:rPr lang="en-US" sz="1600" dirty="0" smtClean="0"/>
              <a:t>Sincerely, </a:t>
            </a:r>
          </a:p>
          <a:p>
            <a:pPr marL="0" indent="0">
              <a:buNone/>
            </a:pPr>
            <a:r>
              <a:rPr lang="en-US" sz="1600" dirty="0" smtClean="0"/>
              <a:t>Erica Fuller</a:t>
            </a:r>
          </a:p>
          <a:p>
            <a:pPr marL="0" indent="0">
              <a:buNone/>
            </a:pPr>
            <a:endParaRPr lang="en-US" sz="1600" dirty="0" smtClean="0"/>
          </a:p>
          <a:p>
            <a:pPr marL="457200" indent="-457200">
              <a:buAutoNum type="arabicPeriod"/>
            </a:pPr>
            <a:endParaRPr lang="en-US" sz="1600" dirty="0"/>
          </a:p>
        </p:txBody>
      </p:sp>
    </p:spTree>
    <p:extLst>
      <p:ext uri="{BB962C8B-B14F-4D97-AF65-F5344CB8AC3E}">
        <p14:creationId xmlns:p14="http://schemas.microsoft.com/office/powerpoint/2010/main" val="2849226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Fun &amp; Enjoy the Fair!</a:t>
            </a:r>
            <a:endParaRPr lang="en-US" dirty="0"/>
          </a:p>
        </p:txBody>
      </p:sp>
      <p:pic>
        <p:nvPicPr>
          <p:cNvPr id="5122" name="Picture 2" descr="Image result for the fai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16159" y="2986319"/>
            <a:ext cx="6122133" cy="286337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college f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4475" y="3036879"/>
            <a:ext cx="5905500" cy="2762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74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 - College Fair</a:t>
            </a:r>
            <a:endParaRPr lang="en-US" dirty="0"/>
          </a:p>
        </p:txBody>
      </p:sp>
      <p:sp>
        <p:nvSpPr>
          <p:cNvPr id="3" name="Content Placeholder 2"/>
          <p:cNvSpPr>
            <a:spLocks noGrp="1"/>
          </p:cNvSpPr>
          <p:nvPr>
            <p:ph idx="1"/>
          </p:nvPr>
        </p:nvSpPr>
        <p:spPr>
          <a:xfrm>
            <a:off x="335450" y="2770094"/>
            <a:ext cx="8446143" cy="3267169"/>
          </a:xfrm>
        </p:spPr>
        <p:txBody>
          <a:bodyPr>
            <a:normAutofit fontScale="92500" lnSpcReduction="10000"/>
          </a:bodyPr>
          <a:lstStyle/>
          <a:p>
            <a:r>
              <a:rPr lang="en-US" b="1" dirty="0" smtClean="0"/>
              <a:t>Take time to explore some ideas on </a:t>
            </a:r>
            <a:r>
              <a:rPr lang="en-US" b="1" dirty="0" smtClean="0">
                <a:effectLst/>
              </a:rPr>
              <a:t>what specifically you are looking for </a:t>
            </a:r>
            <a:r>
              <a:rPr lang="en-US" b="1" dirty="0">
                <a:effectLst/>
              </a:rPr>
              <a:t>in a </a:t>
            </a:r>
            <a:r>
              <a:rPr lang="en-US" b="1" dirty="0" smtClean="0">
                <a:effectLst/>
              </a:rPr>
              <a:t>potential college</a:t>
            </a:r>
            <a:r>
              <a:rPr lang="en-US" dirty="0">
                <a:effectLst/>
              </a:rPr>
              <a:t>. </a:t>
            </a:r>
            <a:r>
              <a:rPr lang="en-US" dirty="0" smtClean="0"/>
              <a:t>Before entering the fair think about </a:t>
            </a:r>
            <a:r>
              <a:rPr lang="en-US" dirty="0" smtClean="0">
                <a:effectLst/>
              </a:rPr>
              <a:t>what </a:t>
            </a:r>
            <a:r>
              <a:rPr lang="en-US" dirty="0">
                <a:effectLst/>
              </a:rPr>
              <a:t>type of colleges you would be interested in attending</a:t>
            </a:r>
            <a:r>
              <a:rPr lang="en-US" dirty="0" smtClean="0">
                <a:effectLst/>
              </a:rPr>
              <a:t>.</a:t>
            </a:r>
          </a:p>
          <a:p>
            <a:pPr marL="0" indent="0">
              <a:buNone/>
            </a:pPr>
            <a:r>
              <a:rPr lang="en-US" dirty="0" smtClean="0">
                <a:effectLst/>
              </a:rPr>
              <a:t> </a:t>
            </a:r>
          </a:p>
          <a:p>
            <a:pPr lvl="1"/>
            <a:r>
              <a:rPr lang="en-US" dirty="0" smtClean="0"/>
              <a:t>What is your </a:t>
            </a:r>
            <a:r>
              <a:rPr lang="en-US" b="1" dirty="0">
                <a:solidFill>
                  <a:srgbClr val="FF0000"/>
                </a:solidFill>
              </a:rPr>
              <a:t>M</a:t>
            </a:r>
            <a:r>
              <a:rPr lang="en-US" b="1" dirty="0" smtClean="0">
                <a:solidFill>
                  <a:srgbClr val="FF0000"/>
                </a:solidFill>
              </a:rPr>
              <a:t>otivation</a:t>
            </a:r>
            <a:r>
              <a:rPr lang="en-US" dirty="0" smtClean="0"/>
              <a:t> for attending College?</a:t>
            </a:r>
            <a:endParaRPr lang="en-US" dirty="0" smtClean="0">
              <a:effectLst/>
            </a:endParaRPr>
          </a:p>
          <a:p>
            <a:pPr lvl="1"/>
            <a:r>
              <a:rPr lang="en-US" b="1" dirty="0" smtClean="0">
                <a:solidFill>
                  <a:srgbClr val="FF0000"/>
                </a:solidFill>
              </a:rPr>
              <a:t>Location, </a:t>
            </a:r>
            <a:r>
              <a:rPr lang="en-US" b="1" dirty="0">
                <a:solidFill>
                  <a:srgbClr val="FF0000"/>
                </a:solidFill>
              </a:rPr>
              <a:t>L</a:t>
            </a:r>
            <a:r>
              <a:rPr lang="en-US" b="1" dirty="0" smtClean="0">
                <a:solidFill>
                  <a:srgbClr val="FF0000"/>
                </a:solidFill>
                <a:effectLst/>
              </a:rPr>
              <a:t>ocation, Location </a:t>
            </a:r>
            <a:r>
              <a:rPr lang="mr-IN" dirty="0" smtClean="0">
                <a:effectLst/>
              </a:rPr>
              <a:t>–</a:t>
            </a:r>
            <a:r>
              <a:rPr lang="en-US" dirty="0" smtClean="0">
                <a:effectLst/>
              </a:rPr>
              <a:t> where </a:t>
            </a:r>
            <a:r>
              <a:rPr lang="en-US" dirty="0" smtClean="0"/>
              <a:t>do </a:t>
            </a:r>
            <a:r>
              <a:rPr lang="en-US" dirty="0" smtClean="0">
                <a:effectLst/>
              </a:rPr>
              <a:t>you </a:t>
            </a:r>
            <a:r>
              <a:rPr lang="en-US" dirty="0" smtClean="0">
                <a:effectLst/>
              </a:rPr>
              <a:t>want to </a:t>
            </a:r>
            <a:r>
              <a:rPr lang="en-US" dirty="0" smtClean="0">
                <a:effectLst/>
              </a:rPr>
              <a:t>be?</a:t>
            </a:r>
            <a:endParaRPr lang="en-US" dirty="0">
              <a:effectLst/>
            </a:endParaRPr>
          </a:p>
          <a:p>
            <a:pPr lvl="1"/>
            <a:r>
              <a:rPr lang="en-US" dirty="0" smtClean="0"/>
              <a:t>Interests and Passions </a:t>
            </a:r>
            <a:r>
              <a:rPr lang="mr-IN" dirty="0" smtClean="0"/>
              <a:t>–</a:t>
            </a:r>
            <a:r>
              <a:rPr lang="en-US" dirty="0" smtClean="0"/>
              <a:t> What </a:t>
            </a:r>
            <a:r>
              <a:rPr lang="en-US" b="1" dirty="0" smtClean="0">
                <a:solidFill>
                  <a:srgbClr val="FF0000"/>
                </a:solidFill>
              </a:rPr>
              <a:t>M</a:t>
            </a:r>
            <a:r>
              <a:rPr lang="en-US" b="1" dirty="0" smtClean="0">
                <a:solidFill>
                  <a:srgbClr val="FF0000"/>
                </a:solidFill>
                <a:effectLst/>
              </a:rPr>
              <a:t>ajors</a:t>
            </a:r>
            <a:r>
              <a:rPr lang="en-US" dirty="0" smtClean="0">
                <a:solidFill>
                  <a:srgbClr val="FF0000"/>
                </a:solidFill>
                <a:effectLst/>
              </a:rPr>
              <a:t> </a:t>
            </a:r>
            <a:r>
              <a:rPr lang="en-US" dirty="0">
                <a:effectLst/>
              </a:rPr>
              <a:t>are you interested in studying</a:t>
            </a:r>
            <a:r>
              <a:rPr lang="en-US" dirty="0" smtClean="0">
                <a:effectLst/>
              </a:rPr>
              <a:t>?</a:t>
            </a:r>
            <a:endParaRPr lang="en-US" dirty="0">
              <a:effectLst/>
            </a:endParaRPr>
          </a:p>
          <a:p>
            <a:pPr lvl="1"/>
            <a:r>
              <a:rPr lang="en-US" dirty="0">
                <a:effectLst/>
              </a:rPr>
              <a:t>What </a:t>
            </a:r>
            <a:r>
              <a:rPr lang="en-US" b="1" dirty="0">
                <a:solidFill>
                  <a:srgbClr val="FF0000"/>
                </a:solidFill>
              </a:rPr>
              <a:t>S</a:t>
            </a:r>
            <a:r>
              <a:rPr lang="en-US" b="1" dirty="0" smtClean="0">
                <a:solidFill>
                  <a:srgbClr val="FF0000"/>
                </a:solidFill>
                <a:effectLst/>
              </a:rPr>
              <a:t>ize</a:t>
            </a:r>
            <a:r>
              <a:rPr lang="en-US" dirty="0" smtClean="0">
                <a:solidFill>
                  <a:srgbClr val="FF0000"/>
                </a:solidFill>
                <a:effectLst/>
              </a:rPr>
              <a:t> </a:t>
            </a:r>
            <a:r>
              <a:rPr lang="en-US" dirty="0">
                <a:effectLst/>
              </a:rPr>
              <a:t>college do you want to attend</a:t>
            </a:r>
            <a:r>
              <a:rPr lang="en-US" dirty="0" smtClean="0">
                <a:effectLst/>
              </a:rPr>
              <a:t>?</a:t>
            </a:r>
          </a:p>
          <a:p>
            <a:pPr lvl="1"/>
            <a:r>
              <a:rPr lang="en-US" dirty="0" smtClean="0"/>
              <a:t>Do I have a </a:t>
            </a:r>
            <a:r>
              <a:rPr lang="en-US" b="1" dirty="0">
                <a:solidFill>
                  <a:srgbClr val="FF0000"/>
                </a:solidFill>
              </a:rPr>
              <a:t>G</a:t>
            </a:r>
            <a:r>
              <a:rPr lang="en-US" b="1" dirty="0" smtClean="0">
                <a:solidFill>
                  <a:srgbClr val="FF0000"/>
                </a:solidFill>
              </a:rPr>
              <a:t>ood </a:t>
            </a:r>
            <a:r>
              <a:rPr lang="en-US" b="1" dirty="0">
                <a:solidFill>
                  <a:srgbClr val="FF0000"/>
                </a:solidFill>
              </a:rPr>
              <a:t>M</a:t>
            </a:r>
            <a:r>
              <a:rPr lang="en-US" b="1" dirty="0" smtClean="0">
                <a:solidFill>
                  <a:srgbClr val="FF0000"/>
                </a:solidFill>
              </a:rPr>
              <a:t>ix </a:t>
            </a:r>
            <a:r>
              <a:rPr lang="en-US" dirty="0" smtClean="0"/>
              <a:t>of schools I want to visit at the fair?</a:t>
            </a:r>
            <a:endParaRPr lang="en-US" dirty="0">
              <a:effectLst/>
            </a:endParaRPr>
          </a:p>
          <a:p>
            <a:pPr lvl="1"/>
            <a:r>
              <a:rPr lang="en-US" dirty="0" smtClean="0">
                <a:effectLst/>
              </a:rPr>
              <a:t>What </a:t>
            </a:r>
            <a:r>
              <a:rPr lang="en-US" dirty="0">
                <a:effectLst/>
              </a:rPr>
              <a:t>other things are important to you in a college</a:t>
            </a:r>
            <a:r>
              <a:rPr lang="en-US" dirty="0" smtClean="0">
                <a:effectLst/>
              </a:rPr>
              <a:t>?</a:t>
            </a:r>
            <a:endParaRPr lang="en-US" dirty="0">
              <a:effectLst/>
            </a:endParaRPr>
          </a:p>
        </p:txBody>
      </p:sp>
    </p:spTree>
    <p:extLst>
      <p:ext uri="{BB962C8B-B14F-4D97-AF65-F5344CB8AC3E}">
        <p14:creationId xmlns:p14="http://schemas.microsoft.com/office/powerpoint/2010/main" val="878762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Pre - College Fair</a:t>
            </a:r>
            <a:endParaRPr lang="en-US" dirty="0"/>
          </a:p>
        </p:txBody>
      </p:sp>
      <p:sp>
        <p:nvSpPr>
          <p:cNvPr id="3" name="Content Placeholder 2"/>
          <p:cNvSpPr>
            <a:spLocks noGrp="1"/>
          </p:cNvSpPr>
          <p:nvPr>
            <p:ph idx="1"/>
          </p:nvPr>
        </p:nvSpPr>
        <p:spPr>
          <a:xfrm>
            <a:off x="179705" y="2489690"/>
            <a:ext cx="8757633" cy="4100220"/>
          </a:xfrm>
        </p:spPr>
        <p:txBody>
          <a:bodyPr>
            <a:normAutofit/>
          </a:bodyPr>
          <a:lstStyle/>
          <a:p>
            <a:pPr marL="457200" indent="-457200">
              <a:buFont typeface="+mj-lt"/>
              <a:buAutoNum type="arabicPeriod"/>
            </a:pPr>
            <a:r>
              <a:rPr lang="en-US" dirty="0" smtClean="0">
                <a:solidFill>
                  <a:srgbClr val="FF0000"/>
                </a:solidFill>
              </a:rPr>
              <a:t>Review</a:t>
            </a:r>
            <a:r>
              <a:rPr lang="en-US" dirty="0" smtClean="0"/>
              <a:t> the list of colleges that will be represented at  the fair.  </a:t>
            </a:r>
          </a:p>
          <a:p>
            <a:pPr marL="457200" indent="-457200">
              <a:buFont typeface="+mj-lt"/>
              <a:buAutoNum type="arabicPeriod"/>
            </a:pPr>
            <a:r>
              <a:rPr lang="en-US" dirty="0" smtClean="0">
                <a:solidFill>
                  <a:srgbClr val="FF0000"/>
                </a:solidFill>
              </a:rPr>
              <a:t>Generate</a:t>
            </a:r>
            <a:r>
              <a:rPr lang="en-US" dirty="0" smtClean="0"/>
              <a:t> </a:t>
            </a:r>
            <a:r>
              <a:rPr lang="en-US" dirty="0"/>
              <a:t>your own list of colleges you are interested </a:t>
            </a:r>
            <a:r>
              <a:rPr lang="en-US" dirty="0" smtClean="0"/>
              <a:t>in.</a:t>
            </a:r>
          </a:p>
          <a:p>
            <a:pPr marL="457200" indent="-457200">
              <a:buFont typeface="+mj-lt"/>
              <a:buAutoNum type="arabicPeriod"/>
            </a:pPr>
            <a:r>
              <a:rPr lang="en-US" dirty="0">
                <a:solidFill>
                  <a:srgbClr val="FF0000"/>
                </a:solidFill>
              </a:rPr>
              <a:t>Prioritize</a:t>
            </a:r>
            <a:r>
              <a:rPr lang="en-US" dirty="0"/>
              <a:t> colleges you are most interested in visiting with, and seek them out first! </a:t>
            </a:r>
          </a:p>
          <a:p>
            <a:pPr marL="457200" indent="-457200">
              <a:buFont typeface="+mj-lt"/>
              <a:buAutoNum type="arabicPeriod"/>
            </a:pPr>
            <a:r>
              <a:rPr lang="en-US" dirty="0" smtClean="0">
                <a:solidFill>
                  <a:srgbClr val="FF0000"/>
                </a:solidFill>
              </a:rPr>
              <a:t>Compile</a:t>
            </a:r>
            <a:r>
              <a:rPr lang="en-US" dirty="0" smtClean="0"/>
              <a:t> </a:t>
            </a:r>
            <a:r>
              <a:rPr lang="en-US" dirty="0"/>
              <a:t>a list of questions you want to ask college admission representatives. </a:t>
            </a:r>
            <a:endParaRPr lang="en-US" dirty="0" smtClean="0"/>
          </a:p>
          <a:p>
            <a:pPr marL="457200" indent="-457200">
              <a:buFont typeface="+mj-lt"/>
              <a:buAutoNum type="arabicPeriod"/>
            </a:pPr>
            <a:r>
              <a:rPr lang="en-US" dirty="0">
                <a:solidFill>
                  <a:srgbClr val="FF0000"/>
                </a:solidFill>
              </a:rPr>
              <a:t>P</a:t>
            </a:r>
            <a:r>
              <a:rPr lang="en-US" dirty="0" smtClean="0">
                <a:solidFill>
                  <a:srgbClr val="FF0000"/>
                </a:solidFill>
              </a:rPr>
              <a:t>lan</a:t>
            </a:r>
            <a:r>
              <a:rPr lang="en-US" dirty="0" smtClean="0"/>
              <a:t> </a:t>
            </a:r>
            <a:r>
              <a:rPr lang="en-US" dirty="0"/>
              <a:t>on asking the same questions at each </a:t>
            </a:r>
            <a:r>
              <a:rPr lang="en-US" dirty="0" smtClean="0"/>
              <a:t>table you visit when possible.</a:t>
            </a:r>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endParaRPr lang="en-US" dirty="0"/>
          </a:p>
        </p:txBody>
      </p:sp>
      <p:pic>
        <p:nvPicPr>
          <p:cNvPr id="2050" name="Picture 2" descr="Image result for list"/>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22367" y="5215623"/>
            <a:ext cx="1374287" cy="1374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650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College Fair </a:t>
            </a:r>
            <a:r>
              <a:rPr lang="mr-IN" dirty="0" smtClean="0"/>
              <a:t>–</a:t>
            </a:r>
            <a:r>
              <a:rPr lang="en-US" dirty="0" smtClean="0"/>
              <a:t> To Do List </a:t>
            </a:r>
            <a:endParaRPr lang="en-US" dirty="0"/>
          </a:p>
        </p:txBody>
      </p:sp>
      <p:sp>
        <p:nvSpPr>
          <p:cNvPr id="3" name="Content Placeholder 2"/>
          <p:cNvSpPr>
            <a:spLocks noGrp="1"/>
          </p:cNvSpPr>
          <p:nvPr>
            <p:ph idx="1"/>
          </p:nvPr>
        </p:nvSpPr>
        <p:spPr>
          <a:xfrm>
            <a:off x="173182" y="2459182"/>
            <a:ext cx="8716818" cy="4110182"/>
          </a:xfrm>
        </p:spPr>
        <p:txBody>
          <a:bodyPr>
            <a:normAutofit/>
          </a:bodyPr>
          <a:lstStyle/>
          <a:p>
            <a:r>
              <a:rPr lang="en-US" dirty="0" smtClean="0"/>
              <a:t>Make sure to fill out the college’s contact sheet or log at each school you visit. </a:t>
            </a:r>
            <a:endParaRPr lang="en-US" dirty="0" smtClean="0"/>
          </a:p>
          <a:p>
            <a:r>
              <a:rPr lang="en-US" dirty="0" smtClean="0"/>
              <a:t>Collect </a:t>
            </a:r>
            <a:r>
              <a:rPr lang="en-US" dirty="0"/>
              <a:t>as much information as possible during the fair. </a:t>
            </a:r>
            <a:r>
              <a:rPr lang="en-US" dirty="0" smtClean="0"/>
              <a:t>Take advantage of all the information that is available to you at the table!</a:t>
            </a:r>
          </a:p>
          <a:p>
            <a:r>
              <a:rPr lang="en-US" dirty="0"/>
              <a:t>Be prepared to share </a:t>
            </a:r>
            <a:r>
              <a:rPr lang="en-US" dirty="0" smtClean="0"/>
              <a:t>that you </a:t>
            </a:r>
            <a:r>
              <a:rPr lang="en-US" dirty="0"/>
              <a:t>are </a:t>
            </a:r>
            <a:r>
              <a:rPr lang="en-US" dirty="0" smtClean="0"/>
              <a:t>an </a:t>
            </a:r>
            <a:r>
              <a:rPr lang="en-US" dirty="0"/>
              <a:t>active TRIO </a:t>
            </a:r>
            <a:r>
              <a:rPr lang="en-US" dirty="0" smtClean="0"/>
              <a:t>(Upward Bound) participant </a:t>
            </a:r>
            <a:r>
              <a:rPr lang="en-US" dirty="0"/>
              <a:t>and ask if </a:t>
            </a:r>
            <a:r>
              <a:rPr lang="en-US" dirty="0" smtClean="0"/>
              <a:t>this college hosts a TRIO program on campus! Also does the college provide any special incentives for TRIO students? </a:t>
            </a:r>
            <a:endParaRPr lang="en-US" dirty="0"/>
          </a:p>
          <a:p>
            <a:r>
              <a:rPr lang="en-US" dirty="0" smtClean="0"/>
              <a:t>Be sure to collect the Admissions Counselor’s business card before you move on for your next visit. Ask if this person is the normal Vermont representative.</a:t>
            </a:r>
          </a:p>
        </p:txBody>
      </p:sp>
    </p:spTree>
    <p:extLst>
      <p:ext uri="{BB962C8B-B14F-4D97-AF65-F5344CB8AC3E}">
        <p14:creationId xmlns:p14="http://schemas.microsoft.com/office/powerpoint/2010/main" val="3541338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560"/>
            <a:ext cx="8229600" cy="1186184"/>
          </a:xfrm>
        </p:spPr>
        <p:txBody>
          <a:bodyPr>
            <a:normAutofit fontScale="90000"/>
          </a:bodyPr>
          <a:lstStyle/>
          <a:p>
            <a:r>
              <a:rPr lang="en-US" dirty="0" smtClean="0"/>
              <a:t/>
            </a:r>
            <a:br>
              <a:rPr lang="en-US" dirty="0" smtClean="0"/>
            </a:br>
            <a:r>
              <a:rPr lang="en-US" dirty="0" smtClean="0"/>
              <a:t/>
            </a:r>
            <a:br>
              <a:rPr lang="en-US" dirty="0" smtClean="0"/>
            </a:br>
            <a:r>
              <a:rPr lang="en-US" dirty="0"/>
              <a:t>College </a:t>
            </a:r>
            <a:r>
              <a:rPr lang="en-US" dirty="0" smtClean="0"/>
              <a:t>Fair Tips</a:t>
            </a:r>
            <a:br>
              <a:rPr lang="en-US" dirty="0" smtClean="0"/>
            </a:br>
            <a:r>
              <a:rPr lang="en-US" dirty="0"/>
              <a:t/>
            </a:r>
            <a:br>
              <a:rPr lang="en-US" dirty="0"/>
            </a:br>
            <a:endParaRPr lang="en-US" dirty="0" smtClean="0"/>
          </a:p>
        </p:txBody>
      </p:sp>
      <p:sp>
        <p:nvSpPr>
          <p:cNvPr id="3" name="Content Placeholder 2"/>
          <p:cNvSpPr>
            <a:spLocks noGrp="1"/>
          </p:cNvSpPr>
          <p:nvPr>
            <p:ph idx="1"/>
          </p:nvPr>
        </p:nvSpPr>
        <p:spPr>
          <a:xfrm>
            <a:off x="206111" y="2713001"/>
            <a:ext cx="6685949" cy="3325753"/>
          </a:xfrm>
        </p:spPr>
        <p:txBody>
          <a:bodyPr>
            <a:normAutofit lnSpcReduction="10000"/>
          </a:bodyPr>
          <a:lstStyle/>
          <a:p>
            <a:r>
              <a:rPr lang="en-US" b="1" dirty="0" smtClean="0">
                <a:solidFill>
                  <a:srgbClr val="FF0000"/>
                </a:solidFill>
              </a:rPr>
              <a:t>Don’t</a:t>
            </a:r>
            <a:r>
              <a:rPr lang="en-US" b="1" dirty="0">
                <a:solidFill>
                  <a:srgbClr val="FF0000"/>
                </a:solidFill>
              </a:rPr>
              <a:t> be intimidated </a:t>
            </a:r>
            <a:r>
              <a:rPr lang="en-US" dirty="0"/>
              <a:t>by the college </a:t>
            </a:r>
            <a:r>
              <a:rPr lang="en-US" dirty="0" smtClean="0"/>
              <a:t>representatives. They </a:t>
            </a:r>
            <a:r>
              <a:rPr lang="en-US" dirty="0"/>
              <a:t>are here for the sole purpose of speaking to you, answering your </a:t>
            </a:r>
            <a:r>
              <a:rPr lang="en-US" dirty="0" smtClean="0"/>
              <a:t>questions.</a:t>
            </a:r>
            <a:endParaRPr lang="en-US" dirty="0" smtClean="0"/>
          </a:p>
          <a:p>
            <a:r>
              <a:rPr lang="en-US" dirty="0" smtClean="0"/>
              <a:t>Keep </a:t>
            </a:r>
            <a:r>
              <a:rPr lang="en-US" dirty="0"/>
              <a:t>in mind when talking with college representatives, your goal is to get answers to questions that are </a:t>
            </a:r>
            <a:r>
              <a:rPr lang="en-US" b="1" dirty="0">
                <a:solidFill>
                  <a:srgbClr val="FF0000"/>
                </a:solidFill>
              </a:rPr>
              <a:t>Specific to your Interests and Needs. </a:t>
            </a:r>
            <a:r>
              <a:rPr lang="en-US" dirty="0"/>
              <a:t>The time you’ll have to speak with each </a:t>
            </a:r>
            <a:r>
              <a:rPr lang="en-US" dirty="0" smtClean="0"/>
              <a:t>representative </a:t>
            </a:r>
            <a:r>
              <a:rPr lang="en-US" dirty="0"/>
              <a:t>may be very limited, so prioritize your questions in order of importance</a:t>
            </a:r>
            <a:r>
              <a:rPr lang="en-US" dirty="0" smtClean="0"/>
              <a:t>.</a:t>
            </a:r>
          </a:p>
          <a:p>
            <a:r>
              <a:rPr lang="en-US" b="1" dirty="0" smtClean="0">
                <a:solidFill>
                  <a:srgbClr val="FF0000"/>
                </a:solidFill>
              </a:rPr>
              <a:t>Don’t waste time asking simple questions that can easily be answered through basic research on the school’s website!</a:t>
            </a:r>
            <a:endParaRPr lang="en-US" b="1" dirty="0">
              <a:solidFill>
                <a:srgbClr val="000000"/>
              </a:solidFill>
            </a:endParaRPr>
          </a:p>
          <a:p>
            <a:pPr marL="0" indent="0">
              <a:buNone/>
            </a:pPr>
            <a:endParaRPr lang="en-US" dirty="0"/>
          </a:p>
        </p:txBody>
      </p:sp>
    </p:spTree>
    <p:extLst>
      <p:ext uri="{BB962C8B-B14F-4D97-AF65-F5344CB8AC3E}">
        <p14:creationId xmlns:p14="http://schemas.microsoft.com/office/powerpoint/2010/main" val="2540373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Fair Tip</a:t>
            </a:r>
            <a:endParaRPr lang="en-US" dirty="0"/>
          </a:p>
        </p:txBody>
      </p:sp>
      <p:sp>
        <p:nvSpPr>
          <p:cNvPr id="3" name="Content Placeholder 2"/>
          <p:cNvSpPr>
            <a:spLocks noGrp="1"/>
          </p:cNvSpPr>
          <p:nvPr>
            <p:ph idx="1"/>
          </p:nvPr>
        </p:nvSpPr>
        <p:spPr>
          <a:xfrm>
            <a:off x="570315" y="2315563"/>
            <a:ext cx="8595924" cy="3890279"/>
          </a:xfrm>
        </p:spPr>
        <p:txBody>
          <a:bodyPr>
            <a:normAutofit/>
          </a:bodyPr>
          <a:lstStyle/>
          <a:p>
            <a:r>
              <a:rPr lang="en-US" dirty="0" smtClean="0"/>
              <a:t>Once you have visited you top choices make sure to leave time for browsing.  </a:t>
            </a:r>
            <a:r>
              <a:rPr lang="en-US" b="1" dirty="0" smtClean="0">
                <a:solidFill>
                  <a:srgbClr val="FF0000"/>
                </a:solidFill>
              </a:rPr>
              <a:t>Be adventurous!</a:t>
            </a:r>
            <a:r>
              <a:rPr lang="en-US" dirty="0" smtClean="0">
                <a:solidFill>
                  <a:srgbClr val="FF0000"/>
                </a:solidFill>
              </a:rPr>
              <a:t> </a:t>
            </a:r>
            <a:r>
              <a:rPr lang="en-US" dirty="0" smtClean="0"/>
              <a:t>Don’t focus strictly on “name” schools. You may find that a school you’ve never heard of offers the exact major, extracurricular program, etc., that you’re seeking</a:t>
            </a:r>
            <a:r>
              <a:rPr lang="en-US" dirty="0" smtClean="0"/>
              <a:t>. </a:t>
            </a:r>
          </a:p>
          <a:p>
            <a:r>
              <a:rPr lang="en-US" dirty="0" smtClean="0">
                <a:solidFill>
                  <a:schemeClr val="tx1"/>
                </a:solidFill>
              </a:rPr>
              <a:t>Do</a:t>
            </a:r>
            <a:r>
              <a:rPr lang="en-US" b="1" dirty="0">
                <a:solidFill>
                  <a:srgbClr val="FF0000"/>
                </a:solidFill>
              </a:rPr>
              <a:t> recycle the material from the schools you know you’re not interested in</a:t>
            </a:r>
            <a:r>
              <a:rPr lang="en-US" dirty="0">
                <a:solidFill>
                  <a:schemeClr val="tx1"/>
                </a:solidFill>
              </a:rPr>
              <a:t>, but do so at home. There’s no reason to keep unwanted college material hanging around your home, cluttering your desk and thought process. But keep in mind, too, that there’s nothing worse as a college rep than walking out of a fair and seeing your business cards and material strewn across the parking lot.</a:t>
            </a:r>
          </a:p>
          <a:p>
            <a:endParaRPr lang="en-US" b="1" dirty="0">
              <a:effectLst/>
            </a:endParaRPr>
          </a:p>
          <a:p>
            <a:pPr marL="0" indent="0">
              <a:buNone/>
            </a:pPr>
            <a:endParaRPr lang="en-US" dirty="0"/>
          </a:p>
        </p:txBody>
      </p:sp>
      <p:pic>
        <p:nvPicPr>
          <p:cNvPr id="3074" name="Picture 2" descr="Image result for adventure illustration"/>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83504" y="4959951"/>
            <a:ext cx="2530734" cy="1898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377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College Fair </a:t>
            </a:r>
            <a:br>
              <a:rPr lang="en-US" dirty="0" smtClean="0"/>
            </a:br>
            <a:r>
              <a:rPr lang="en-US" dirty="0" smtClean="0"/>
              <a:t>Sample Questions</a:t>
            </a:r>
            <a:endParaRPr lang="en-US" dirty="0"/>
          </a:p>
        </p:txBody>
      </p:sp>
      <p:sp>
        <p:nvSpPr>
          <p:cNvPr id="3" name="Content Placeholder 2"/>
          <p:cNvSpPr>
            <a:spLocks noGrp="1"/>
          </p:cNvSpPr>
          <p:nvPr>
            <p:ph idx="1"/>
          </p:nvPr>
        </p:nvSpPr>
        <p:spPr>
          <a:xfrm>
            <a:off x="359410" y="2338754"/>
            <a:ext cx="8577929" cy="3927652"/>
          </a:xfrm>
        </p:spPr>
        <p:txBody>
          <a:bodyPr>
            <a:normAutofit/>
          </a:bodyPr>
          <a:lstStyle/>
          <a:p>
            <a:pPr marL="0" indent="0">
              <a:buNone/>
            </a:pPr>
            <a:endParaRPr lang="en-US" dirty="0" smtClean="0">
              <a:effectLst>
                <a:outerShdw blurRad="38100" dist="38100" dir="2700000" algn="tl">
                  <a:srgbClr val="000000">
                    <a:alpha val="43137"/>
                  </a:srgbClr>
                </a:outerShdw>
              </a:effectLst>
              <a:latin typeface="Apple Casual"/>
              <a:cs typeface="Apple Casual"/>
            </a:endParaRPr>
          </a:p>
          <a:p>
            <a:r>
              <a:rPr lang="en-US" dirty="0"/>
              <a:t>I am planning to major in (xxx) or (xxx). What are the specific admissions requirements for these majors? How competitive are these majors?</a:t>
            </a:r>
          </a:p>
          <a:p>
            <a:r>
              <a:rPr lang="en-US" dirty="0"/>
              <a:t>What makes your programs related to these majors unique?</a:t>
            </a:r>
          </a:p>
          <a:p>
            <a:r>
              <a:rPr lang="en-US" dirty="0"/>
              <a:t>What internship opportunities are available that are related to these majors? What support is available in finding internships?</a:t>
            </a:r>
          </a:p>
          <a:p>
            <a:r>
              <a:rPr lang="en-US" dirty="0"/>
              <a:t>What institutional or departmental scholarships are available to students? What are the eligibility requirements for these scholarships? How are these scholarships awarded</a:t>
            </a:r>
            <a:r>
              <a:rPr lang="en-US" dirty="0" smtClean="0"/>
              <a:t>?</a:t>
            </a:r>
            <a:endParaRPr lang="en-US" dirty="0"/>
          </a:p>
        </p:txBody>
      </p:sp>
    </p:spTree>
    <p:extLst>
      <p:ext uri="{BB962C8B-B14F-4D97-AF65-F5344CB8AC3E}">
        <p14:creationId xmlns:p14="http://schemas.microsoft.com/office/powerpoint/2010/main" val="2967085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College Fair </a:t>
            </a:r>
            <a:br>
              <a:rPr lang="en-US" dirty="0" smtClean="0"/>
            </a:br>
            <a:r>
              <a:rPr lang="en-US" dirty="0" smtClean="0"/>
              <a:t>Sample Questions</a:t>
            </a:r>
            <a:endParaRPr lang="en-US" dirty="0"/>
          </a:p>
        </p:txBody>
      </p:sp>
      <p:sp>
        <p:nvSpPr>
          <p:cNvPr id="3" name="Content Placeholder 2"/>
          <p:cNvSpPr>
            <a:spLocks noGrp="1"/>
          </p:cNvSpPr>
          <p:nvPr>
            <p:ph idx="1"/>
          </p:nvPr>
        </p:nvSpPr>
        <p:spPr>
          <a:xfrm>
            <a:off x="284204" y="2394631"/>
            <a:ext cx="8662087" cy="4182035"/>
          </a:xfrm>
        </p:spPr>
        <p:txBody>
          <a:bodyPr>
            <a:normAutofit/>
          </a:bodyPr>
          <a:lstStyle/>
          <a:p>
            <a:r>
              <a:rPr lang="en-US" dirty="0" smtClean="0"/>
              <a:t>How </a:t>
            </a:r>
            <a:r>
              <a:rPr lang="en-US" dirty="0"/>
              <a:t>do first-year students choose their classes</a:t>
            </a:r>
            <a:r>
              <a:rPr lang="en-US" dirty="0" smtClean="0"/>
              <a:t>?</a:t>
            </a:r>
            <a:endParaRPr lang="en-US" dirty="0" smtClean="0">
              <a:effectLst>
                <a:outerShdw blurRad="38100" dist="38100" dir="2700000" algn="tl">
                  <a:srgbClr val="000000">
                    <a:alpha val="43137"/>
                  </a:srgbClr>
                </a:outerShdw>
              </a:effectLst>
            </a:endParaRPr>
          </a:p>
          <a:p>
            <a:r>
              <a:rPr lang="en-US" dirty="0"/>
              <a:t>How many students will likely be in the classes I will take in my freshman year</a:t>
            </a:r>
            <a:r>
              <a:rPr lang="en-US" dirty="0" smtClean="0"/>
              <a:t>?</a:t>
            </a:r>
          </a:p>
          <a:p>
            <a:r>
              <a:rPr lang="en-US" dirty="0" smtClean="0"/>
              <a:t>What is the schools AP and Dual-Enrollment policy?</a:t>
            </a:r>
            <a:endParaRPr lang="en-US" dirty="0"/>
          </a:p>
          <a:p>
            <a:r>
              <a:rPr lang="en-US" dirty="0"/>
              <a:t>How are academic advisors/faculty advisors assigned?</a:t>
            </a:r>
          </a:p>
          <a:p>
            <a:r>
              <a:rPr lang="en-US" dirty="0"/>
              <a:t>What type of first year housing is available to freshman? How are roommates and residence halls assigned?</a:t>
            </a:r>
          </a:p>
          <a:p>
            <a:r>
              <a:rPr lang="en-US" dirty="0"/>
              <a:t>What percentage of last year’s freshman class returned for their sophomore year</a:t>
            </a:r>
            <a:r>
              <a:rPr lang="en-US" dirty="0" smtClean="0"/>
              <a:t>?</a:t>
            </a:r>
            <a:endParaRPr lang="en-US" dirty="0"/>
          </a:p>
        </p:txBody>
      </p:sp>
    </p:spTree>
    <p:extLst>
      <p:ext uri="{BB962C8B-B14F-4D97-AF65-F5344CB8AC3E}">
        <p14:creationId xmlns:p14="http://schemas.microsoft.com/office/powerpoint/2010/main" val="322817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the College Fair</a:t>
            </a:r>
            <a:endParaRPr lang="en-US" dirty="0"/>
          </a:p>
        </p:txBody>
      </p:sp>
      <p:sp>
        <p:nvSpPr>
          <p:cNvPr id="3" name="Content Placeholder 2"/>
          <p:cNvSpPr>
            <a:spLocks noGrp="1"/>
          </p:cNvSpPr>
          <p:nvPr>
            <p:ph idx="1"/>
          </p:nvPr>
        </p:nvSpPr>
        <p:spPr>
          <a:xfrm>
            <a:off x="203666" y="2466241"/>
            <a:ext cx="7331971" cy="4182035"/>
          </a:xfrm>
        </p:spPr>
        <p:txBody>
          <a:bodyPr>
            <a:normAutofit/>
          </a:bodyPr>
          <a:lstStyle/>
          <a:p>
            <a:pPr algn="ctr"/>
            <a:r>
              <a:rPr lang="en-US" dirty="0"/>
              <a:t>Within a few days of the college fair, while the experience is fresh in your mind</a:t>
            </a:r>
            <a:r>
              <a:rPr lang="en-US" dirty="0" smtClean="0"/>
              <a:t>:</a:t>
            </a:r>
          </a:p>
          <a:p>
            <a:pPr marL="457200" indent="-457200">
              <a:buFont typeface="+mj-lt"/>
              <a:buAutoNum type="arabicPeriod"/>
            </a:pPr>
            <a:r>
              <a:rPr lang="en-US" dirty="0" smtClean="0"/>
              <a:t>Sort through and organize the materials you collected, including your notes.</a:t>
            </a:r>
          </a:p>
          <a:p>
            <a:pPr marL="457200" indent="-457200">
              <a:buFont typeface="+mj-lt"/>
              <a:buAutoNum type="arabicPeriod"/>
            </a:pPr>
            <a:r>
              <a:rPr lang="en-US" dirty="0" smtClean="0"/>
              <a:t>Write down any additional questions generated during the fair and your review of materials. Reach out to the college representative to get answers to your questions.</a:t>
            </a:r>
          </a:p>
          <a:p>
            <a:pPr marL="457200" indent="-457200">
              <a:buFont typeface="+mj-lt"/>
              <a:buAutoNum type="arabicPeriod"/>
            </a:pPr>
            <a:r>
              <a:rPr lang="en-US" dirty="0" smtClean="0"/>
              <a:t>Make adjustments/modifications to your college list, based on your college fair experience. Have any schools dropped off your list? Have you added a few?</a:t>
            </a:r>
          </a:p>
          <a:p>
            <a:pPr marL="0" indent="0" algn="ctr">
              <a:buNone/>
            </a:pPr>
            <a:endParaRPr lang="en-US" dirty="0"/>
          </a:p>
        </p:txBody>
      </p:sp>
      <p:pic>
        <p:nvPicPr>
          <p:cNvPr id="4098" name="Picture 2" descr="Image result for review"/>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554259">
            <a:off x="7251309" y="2326899"/>
            <a:ext cx="2004851" cy="20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4359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1370</TotalTime>
  <Words>1055</Words>
  <Application>Microsoft Office PowerPoint</Application>
  <PresentationFormat>On-screen Show (4:3)</PresentationFormat>
  <Paragraphs>79</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Apple Casual</vt:lpstr>
      <vt:lpstr>Arial</vt:lpstr>
      <vt:lpstr>Calibri</vt:lpstr>
      <vt:lpstr>Century Gothic</vt:lpstr>
      <vt:lpstr>Mangal</vt:lpstr>
      <vt:lpstr>Wingdings</vt:lpstr>
      <vt:lpstr>Wingdings 3</vt:lpstr>
      <vt:lpstr>Ion Boardroom</vt:lpstr>
      <vt:lpstr>Welcome to the 2018 NEACAC College Fair</vt:lpstr>
      <vt:lpstr>Pre - College Fair</vt:lpstr>
      <vt:lpstr> Pre - College Fair</vt:lpstr>
      <vt:lpstr>College Fair – To Do List </vt:lpstr>
      <vt:lpstr>  College Fair Tips  </vt:lpstr>
      <vt:lpstr>College Fair Tip</vt:lpstr>
      <vt:lpstr>College Fair  Sample Questions</vt:lpstr>
      <vt:lpstr>College Fair  Sample Questions</vt:lpstr>
      <vt:lpstr>Following the College Fair</vt:lpstr>
      <vt:lpstr>Following the College Fair</vt:lpstr>
      <vt:lpstr>Email Etiquette</vt:lpstr>
      <vt:lpstr>Email Etiquette </vt:lpstr>
      <vt:lpstr>Sample Email</vt:lpstr>
      <vt:lpstr>Have Fun &amp; Enjoy the Fair!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2013 NACAC College Fair</dc:title>
  <dc:creator>Tony Blueter</dc:creator>
  <cp:lastModifiedBy>Fuller, Erica S.</cp:lastModifiedBy>
  <cp:revision>46</cp:revision>
  <cp:lastPrinted>2017-09-20T12:42:44Z</cp:lastPrinted>
  <dcterms:created xsi:type="dcterms:W3CDTF">2013-09-09T14:39:25Z</dcterms:created>
  <dcterms:modified xsi:type="dcterms:W3CDTF">2018-09-04T15:09:41Z</dcterms:modified>
</cp:coreProperties>
</file>