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6" r:id="rId2"/>
    <p:sldId id="257" r:id="rId3"/>
    <p:sldId id="258" r:id="rId4"/>
    <p:sldId id="262" r:id="rId5"/>
    <p:sldId id="303" r:id="rId6"/>
    <p:sldId id="321" r:id="rId7"/>
    <p:sldId id="320" r:id="rId8"/>
    <p:sldId id="301" r:id="rId9"/>
    <p:sldId id="277" r:id="rId10"/>
    <p:sldId id="318" r:id="rId11"/>
    <p:sldId id="323" r:id="rId12"/>
    <p:sldId id="319" r:id="rId13"/>
    <p:sldId id="324" r:id="rId14"/>
    <p:sldId id="325" r:id="rId15"/>
    <p:sldId id="326" r:id="rId16"/>
    <p:sldId id="329" r:id="rId17"/>
    <p:sldId id="364" r:id="rId18"/>
    <p:sldId id="327" r:id="rId19"/>
    <p:sldId id="366" r:id="rId20"/>
    <p:sldId id="305" r:id="rId21"/>
    <p:sldId id="278" r:id="rId22"/>
    <p:sldId id="330" r:id="rId23"/>
    <p:sldId id="331" r:id="rId24"/>
    <p:sldId id="332" r:id="rId25"/>
    <p:sldId id="333" r:id="rId26"/>
    <p:sldId id="334" r:id="rId27"/>
    <p:sldId id="335" r:id="rId28"/>
    <p:sldId id="336" r:id="rId29"/>
    <p:sldId id="337" r:id="rId30"/>
    <p:sldId id="339" r:id="rId31"/>
    <p:sldId id="312" r:id="rId32"/>
    <p:sldId id="342" r:id="rId33"/>
    <p:sldId id="341" r:id="rId34"/>
    <p:sldId id="343" r:id="rId35"/>
    <p:sldId id="345" r:id="rId36"/>
    <p:sldId id="346" r:id="rId37"/>
    <p:sldId id="365" r:id="rId38"/>
    <p:sldId id="347" r:id="rId39"/>
    <p:sldId id="348" r:id="rId40"/>
    <p:sldId id="309" r:id="rId41"/>
    <p:sldId id="371" r:id="rId42"/>
    <p:sldId id="349" r:id="rId43"/>
    <p:sldId id="351" r:id="rId44"/>
    <p:sldId id="352" r:id="rId45"/>
    <p:sldId id="353" r:id="rId46"/>
    <p:sldId id="367" r:id="rId47"/>
    <p:sldId id="354" r:id="rId48"/>
    <p:sldId id="356" r:id="rId49"/>
    <p:sldId id="368" r:id="rId50"/>
    <p:sldId id="357" r:id="rId51"/>
    <p:sldId id="358" r:id="rId52"/>
    <p:sldId id="359" r:id="rId53"/>
    <p:sldId id="360" r:id="rId54"/>
    <p:sldId id="369" r:id="rId55"/>
    <p:sldId id="370" r:id="rId56"/>
    <p:sldId id="361" r:id="rId57"/>
    <p:sldId id="350" r:id="rId58"/>
    <p:sldId id="362" r:id="rId59"/>
    <p:sldId id="263" r:id="rId60"/>
    <p:sldId id="264"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507" autoAdjust="0"/>
  </p:normalViewPr>
  <p:slideViewPr>
    <p:cSldViewPr>
      <p:cViewPr varScale="1">
        <p:scale>
          <a:sx n="91" d="100"/>
          <a:sy n="91" d="100"/>
        </p:scale>
        <p:origin x="2184" y="84"/>
      </p:cViewPr>
      <p:guideLst>
        <p:guide orient="horz" pos="2160"/>
        <p:guide pos="2880"/>
      </p:guideLst>
    </p:cSldViewPr>
  </p:slideViewPr>
  <p:notesTextViewPr>
    <p:cViewPr>
      <p:scale>
        <a:sx n="1" d="1"/>
        <a:sy n="1" d="1"/>
      </p:scale>
      <p:origin x="0" y="0"/>
    </p:cViewPr>
  </p:notesTextViewPr>
  <p:notesViewPr>
    <p:cSldViewPr>
      <p:cViewPr varScale="1">
        <p:scale>
          <a:sx n="62" d="100"/>
          <a:sy n="62" d="100"/>
        </p:scale>
        <p:origin x="-1680" y="-8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A6CC55-FBA0-4A9E-9D86-284F104A5DB3}" type="datetimeFigureOut">
              <a:rPr lang="en-US" smtClean="0"/>
              <a:t>11/26/2023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51A768-545A-44CD-B5A6-001F4E634436}" type="slidenum">
              <a:rPr lang="en-US" smtClean="0"/>
              <a:t>‹#›</a:t>
            </a:fld>
            <a:endParaRPr lang="en-US"/>
          </a:p>
        </p:txBody>
      </p:sp>
    </p:spTree>
    <p:extLst>
      <p:ext uri="{BB962C8B-B14F-4D97-AF65-F5344CB8AC3E}">
        <p14:creationId xmlns:p14="http://schemas.microsoft.com/office/powerpoint/2010/main" val="442314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51A768-545A-44CD-B5A6-001F4E634436}" type="slidenum">
              <a:rPr lang="en-US" smtClean="0"/>
              <a:t>1</a:t>
            </a:fld>
            <a:endParaRPr lang="en-US"/>
          </a:p>
        </p:txBody>
      </p:sp>
    </p:spTree>
    <p:extLst>
      <p:ext uri="{BB962C8B-B14F-4D97-AF65-F5344CB8AC3E}">
        <p14:creationId xmlns:p14="http://schemas.microsoft.com/office/powerpoint/2010/main" val="462537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you’ve hit the button to create an account, this screen will come up for you to enter your high school into.  There are over 29,000 schools in their data base, but if you start typing Ballard in the school name blank, choose the Ballard Community Senior High School in Huxley Iowa and hit submit at the bottom</a:t>
            </a:r>
          </a:p>
        </p:txBody>
      </p:sp>
      <p:sp>
        <p:nvSpPr>
          <p:cNvPr id="4" name="Slide Number Placeholder 3"/>
          <p:cNvSpPr>
            <a:spLocks noGrp="1"/>
          </p:cNvSpPr>
          <p:nvPr>
            <p:ph type="sldNum" sz="quarter" idx="5"/>
          </p:nvPr>
        </p:nvSpPr>
        <p:spPr/>
        <p:txBody>
          <a:bodyPr/>
          <a:lstStyle/>
          <a:p>
            <a:fld id="{2451A768-545A-44CD-B5A6-001F4E634436}" type="slidenum">
              <a:rPr lang="en-US" smtClean="0"/>
              <a:t>10</a:t>
            </a:fld>
            <a:endParaRPr lang="en-US"/>
          </a:p>
        </p:txBody>
      </p:sp>
    </p:spTree>
    <p:extLst>
      <p:ext uri="{BB962C8B-B14F-4D97-AF65-F5344CB8AC3E}">
        <p14:creationId xmlns:p14="http://schemas.microsoft.com/office/powerpoint/2010/main" val="136907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Enter your contact information. You have to at least fill out all the blanks with a double asterisk.  Here is where you are choosing an email address that is NOT your Ballard school email address.  </a:t>
            </a:r>
          </a:p>
          <a:p>
            <a:endParaRPr lang="en-US" dirty="0"/>
          </a:p>
          <a:p>
            <a:r>
              <a:rPr lang="en-US" dirty="0"/>
              <a:t>Enter your top 3 schools you are interested in attending after you graduate.  This is your best guess at this point – it is not set in stone and you can change these later if needed.  </a:t>
            </a:r>
          </a:p>
          <a:p>
            <a:endParaRPr lang="en-US" dirty="0"/>
          </a:p>
          <a:p>
            <a:r>
              <a:rPr lang="en-US" dirty="0"/>
              <a:t>Be sure to tick the box by the red information at the bottom which says you are aware that we will be looking at your scholarship application for the purpose of awarding you a scholarship.  </a:t>
            </a:r>
          </a:p>
          <a:p>
            <a:endParaRPr lang="en-US" dirty="0"/>
          </a:p>
          <a:p>
            <a:r>
              <a:rPr lang="en-US" dirty="0"/>
              <a:t>Click submit at the bottom. </a:t>
            </a:r>
          </a:p>
        </p:txBody>
      </p:sp>
      <p:sp>
        <p:nvSpPr>
          <p:cNvPr id="4" name="Slide Number Placeholder 3"/>
          <p:cNvSpPr>
            <a:spLocks noGrp="1"/>
          </p:cNvSpPr>
          <p:nvPr>
            <p:ph type="sldNum" sz="quarter" idx="5"/>
          </p:nvPr>
        </p:nvSpPr>
        <p:spPr/>
        <p:txBody>
          <a:bodyPr/>
          <a:lstStyle/>
          <a:p>
            <a:fld id="{2451A768-545A-44CD-B5A6-001F4E634436}" type="slidenum">
              <a:rPr lang="en-US" smtClean="0"/>
              <a:t>11</a:t>
            </a:fld>
            <a:endParaRPr lang="en-US"/>
          </a:p>
        </p:txBody>
      </p:sp>
    </p:spTree>
    <p:extLst>
      <p:ext uri="{BB962C8B-B14F-4D97-AF65-F5344CB8AC3E}">
        <p14:creationId xmlns:p14="http://schemas.microsoft.com/office/powerpoint/2010/main" val="3169232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get a screen like this that instructs you to check for an email at the address you provided us and follow the instructions to log in with the password they give you and set a new password.  This will allow you to finish setting up your account.</a:t>
            </a:r>
          </a:p>
          <a:p>
            <a:endParaRPr lang="en-US" dirty="0"/>
          </a:p>
          <a:p>
            <a:endParaRPr lang="en-US" dirty="0"/>
          </a:p>
        </p:txBody>
      </p:sp>
      <p:sp>
        <p:nvSpPr>
          <p:cNvPr id="4" name="Slide Number Placeholder 3"/>
          <p:cNvSpPr>
            <a:spLocks noGrp="1"/>
          </p:cNvSpPr>
          <p:nvPr>
            <p:ph type="sldNum" sz="quarter" idx="5"/>
          </p:nvPr>
        </p:nvSpPr>
        <p:spPr/>
        <p:txBody>
          <a:bodyPr/>
          <a:lstStyle/>
          <a:p>
            <a:fld id="{2451A768-545A-44CD-B5A6-001F4E634436}" type="slidenum">
              <a:rPr lang="en-US" smtClean="0"/>
              <a:t>12</a:t>
            </a:fld>
            <a:endParaRPr lang="en-US"/>
          </a:p>
        </p:txBody>
      </p:sp>
    </p:spTree>
    <p:extLst>
      <p:ext uri="{BB962C8B-B14F-4D97-AF65-F5344CB8AC3E}">
        <p14:creationId xmlns:p14="http://schemas.microsoft.com/office/powerpoint/2010/main" val="2780571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you’ve reset your password to one you want and clicked submit, you come back to this page with your contact information.  Now, notice however, the computer recognizes you and has information in the upper right corner pertaining to you.  It should say that your are matched to Ballard Community Dollars for Scholars and National DFS Scholarships.  Finish filling out any double asterisk items and at the bottom, you are going to click on save and continue.  </a:t>
            </a:r>
          </a:p>
        </p:txBody>
      </p:sp>
      <p:sp>
        <p:nvSpPr>
          <p:cNvPr id="4" name="Slide Number Placeholder 3"/>
          <p:cNvSpPr>
            <a:spLocks noGrp="1"/>
          </p:cNvSpPr>
          <p:nvPr>
            <p:ph type="sldNum" sz="quarter" idx="5"/>
          </p:nvPr>
        </p:nvSpPr>
        <p:spPr/>
        <p:txBody>
          <a:bodyPr/>
          <a:lstStyle/>
          <a:p>
            <a:fld id="{2451A768-545A-44CD-B5A6-001F4E634436}" type="slidenum">
              <a:rPr lang="en-US" smtClean="0"/>
              <a:t>13</a:t>
            </a:fld>
            <a:endParaRPr lang="en-US"/>
          </a:p>
        </p:txBody>
      </p:sp>
    </p:spTree>
    <p:extLst>
      <p:ext uri="{BB962C8B-B14F-4D97-AF65-F5344CB8AC3E}">
        <p14:creationId xmlns:p14="http://schemas.microsoft.com/office/powerpoint/2010/main" val="21293048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takes you to your dashboard where you will be taken to after you log in from now on since now your account is now set up.  From your dashboard, you can continue to work on your profile. </a:t>
            </a:r>
          </a:p>
        </p:txBody>
      </p:sp>
      <p:sp>
        <p:nvSpPr>
          <p:cNvPr id="4" name="Slide Number Placeholder 3"/>
          <p:cNvSpPr>
            <a:spLocks noGrp="1"/>
          </p:cNvSpPr>
          <p:nvPr>
            <p:ph type="sldNum" sz="quarter" idx="5"/>
          </p:nvPr>
        </p:nvSpPr>
        <p:spPr/>
        <p:txBody>
          <a:bodyPr/>
          <a:lstStyle/>
          <a:p>
            <a:fld id="{2451A768-545A-44CD-B5A6-001F4E634436}" type="slidenum">
              <a:rPr lang="en-US" smtClean="0"/>
              <a:t>14</a:t>
            </a:fld>
            <a:endParaRPr lang="en-US"/>
          </a:p>
        </p:txBody>
      </p:sp>
    </p:spTree>
    <p:extLst>
      <p:ext uri="{BB962C8B-B14F-4D97-AF65-F5344CB8AC3E}">
        <p14:creationId xmlns:p14="http://schemas.microsoft.com/office/powerpoint/2010/main" val="2677235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are done with your profile, you can come here and “search for scholarships”.  You will be using this button after your application is complete to tell the computer to find scholarships you match to.  </a:t>
            </a:r>
          </a:p>
        </p:txBody>
      </p:sp>
      <p:sp>
        <p:nvSpPr>
          <p:cNvPr id="4" name="Slide Number Placeholder 3"/>
          <p:cNvSpPr>
            <a:spLocks noGrp="1"/>
          </p:cNvSpPr>
          <p:nvPr>
            <p:ph type="sldNum" sz="quarter" idx="5"/>
          </p:nvPr>
        </p:nvSpPr>
        <p:spPr/>
        <p:txBody>
          <a:bodyPr/>
          <a:lstStyle/>
          <a:p>
            <a:fld id="{2451A768-545A-44CD-B5A6-001F4E634436}" type="slidenum">
              <a:rPr lang="en-US" smtClean="0"/>
              <a:t>15</a:t>
            </a:fld>
            <a:endParaRPr lang="en-US"/>
          </a:p>
        </p:txBody>
      </p:sp>
    </p:spTree>
    <p:extLst>
      <p:ext uri="{BB962C8B-B14F-4D97-AF65-F5344CB8AC3E}">
        <p14:creationId xmlns:p14="http://schemas.microsoft.com/office/powerpoint/2010/main" val="29434310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right side of your dashboard is news and information from SA, our parent organization.  Of particular interest is the section called “My Opportunities” which shows you national scholarships that you can apply for using this same application.  Filling out your application for Ballard does NOT automatically apply you to national scholarships.  National level scholarships will each have their own requirements and deadlines, and you will likely be required to fill out more sections of the application for consideration for a national scholarship.  </a:t>
            </a:r>
          </a:p>
        </p:txBody>
      </p:sp>
      <p:sp>
        <p:nvSpPr>
          <p:cNvPr id="4" name="Slide Number Placeholder 3"/>
          <p:cNvSpPr>
            <a:spLocks noGrp="1"/>
          </p:cNvSpPr>
          <p:nvPr>
            <p:ph type="sldNum" sz="quarter" idx="5"/>
          </p:nvPr>
        </p:nvSpPr>
        <p:spPr/>
        <p:txBody>
          <a:bodyPr/>
          <a:lstStyle/>
          <a:p>
            <a:fld id="{2451A768-545A-44CD-B5A6-001F4E634436}" type="slidenum">
              <a:rPr lang="en-US" smtClean="0"/>
              <a:t>16</a:t>
            </a:fld>
            <a:endParaRPr lang="en-US"/>
          </a:p>
        </p:txBody>
      </p:sp>
    </p:spTree>
    <p:extLst>
      <p:ext uri="{BB962C8B-B14F-4D97-AF65-F5344CB8AC3E}">
        <p14:creationId xmlns:p14="http://schemas.microsoft.com/office/powerpoint/2010/main" val="26607955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‘Work on Profile’ so you can fill out the rest of the application.</a:t>
            </a:r>
          </a:p>
        </p:txBody>
      </p:sp>
      <p:sp>
        <p:nvSpPr>
          <p:cNvPr id="4" name="Slide Number Placeholder 3"/>
          <p:cNvSpPr>
            <a:spLocks noGrp="1"/>
          </p:cNvSpPr>
          <p:nvPr>
            <p:ph type="sldNum" sz="quarter" idx="5"/>
          </p:nvPr>
        </p:nvSpPr>
        <p:spPr/>
        <p:txBody>
          <a:bodyPr/>
          <a:lstStyle/>
          <a:p>
            <a:fld id="{2451A768-545A-44CD-B5A6-001F4E634436}" type="slidenum">
              <a:rPr lang="en-US" smtClean="0"/>
              <a:t>17</a:t>
            </a:fld>
            <a:endParaRPr lang="en-US"/>
          </a:p>
        </p:txBody>
      </p:sp>
    </p:spTree>
    <p:extLst>
      <p:ext uri="{BB962C8B-B14F-4D97-AF65-F5344CB8AC3E}">
        <p14:creationId xmlns:p14="http://schemas.microsoft.com/office/powerpoint/2010/main" val="19681399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get this screen which is the first section of the application which is the basic information section.  Notice it is already populated with information you entered when setting up your account.   You will want to finish answering any double asterisked questions in this section and then move on to the next section.  </a:t>
            </a:r>
          </a:p>
        </p:txBody>
      </p:sp>
      <p:sp>
        <p:nvSpPr>
          <p:cNvPr id="4" name="Slide Number Placeholder 3"/>
          <p:cNvSpPr>
            <a:spLocks noGrp="1"/>
          </p:cNvSpPr>
          <p:nvPr>
            <p:ph type="sldNum" sz="quarter" idx="5"/>
          </p:nvPr>
        </p:nvSpPr>
        <p:spPr/>
        <p:txBody>
          <a:bodyPr/>
          <a:lstStyle/>
          <a:p>
            <a:fld id="{2451A768-545A-44CD-B5A6-001F4E634436}" type="slidenum">
              <a:rPr lang="en-US" smtClean="0"/>
              <a:t>18</a:t>
            </a:fld>
            <a:endParaRPr lang="en-US"/>
          </a:p>
        </p:txBody>
      </p:sp>
    </p:spTree>
    <p:extLst>
      <p:ext uri="{BB962C8B-B14F-4D97-AF65-F5344CB8AC3E}">
        <p14:creationId xmlns:p14="http://schemas.microsoft.com/office/powerpoint/2010/main" val="8840227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that is basically how you fill out your application.  You go from section to section, completing the ones we ask you to, including answering all the </a:t>
            </a:r>
            <a:r>
              <a:rPr lang="en-US" baseline="0" dirty="0"/>
              <a:t>double asterisk questions WITHIN that section.  However, the good news is, we DO NOT require that you fill out all the sections in the application.  So which ones do we require?</a:t>
            </a:r>
            <a:endParaRPr lang="en-US" dirty="0"/>
          </a:p>
        </p:txBody>
      </p:sp>
      <p:sp>
        <p:nvSpPr>
          <p:cNvPr id="4" name="Slide Number Placeholder 3"/>
          <p:cNvSpPr>
            <a:spLocks noGrp="1"/>
          </p:cNvSpPr>
          <p:nvPr>
            <p:ph type="sldNum" sz="quarter" idx="5"/>
          </p:nvPr>
        </p:nvSpPr>
        <p:spPr/>
        <p:txBody>
          <a:bodyPr/>
          <a:lstStyle/>
          <a:p>
            <a:fld id="{2451A768-545A-44CD-B5A6-001F4E634436}" type="slidenum">
              <a:rPr lang="en-US" smtClean="0"/>
              <a:t>19</a:t>
            </a:fld>
            <a:endParaRPr lang="en-US"/>
          </a:p>
        </p:txBody>
      </p:sp>
    </p:spTree>
    <p:extLst>
      <p:ext uri="{BB962C8B-B14F-4D97-AF65-F5344CB8AC3E}">
        <p14:creationId xmlns:p14="http://schemas.microsoft.com/office/powerpoint/2010/main" val="1233519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receive a scholarship from our organization if you plan to further your education after you graduate.  If you are even thinking about going to college or trade school, you can benefit from this. </a:t>
            </a:r>
          </a:p>
          <a:p>
            <a:endParaRPr lang="en-US" dirty="0"/>
          </a:p>
          <a:p>
            <a:r>
              <a:rPr lang="en-US" dirty="0"/>
              <a:t>Ballard</a:t>
            </a:r>
            <a:r>
              <a:rPr lang="en-US" baseline="0" dirty="0"/>
              <a:t> is fortunate to have had a Dollars for Scholars chapter since 1995.  Along with other Dollars for Scholars chapters at other schools, our chapter is under the umbrella of a national organization known as Scholarship America.  </a:t>
            </a:r>
            <a:r>
              <a:rPr lang="en-US" dirty="0"/>
              <a:t>BCDFS</a:t>
            </a:r>
            <a:r>
              <a:rPr lang="en-US" baseline="0" dirty="0"/>
              <a:t> is simply a committee of interested community volunteers – often parents of Ballard students, who believe that post-secondary education is important.</a:t>
            </a:r>
          </a:p>
          <a:p>
            <a:endParaRPr lang="en-US" baseline="0" dirty="0"/>
          </a:p>
          <a:p>
            <a:r>
              <a:rPr lang="en-US" baseline="0" dirty="0"/>
              <a:t>We ask local businesses and individuals for money to provide scholarships for Ballard seniors.  We are volunteering our time to help you be able to afford to go to college or trade school because we know it’s expensive and we know that post-secondary education leads to many opportunities.</a:t>
            </a:r>
          </a:p>
          <a:p>
            <a:endParaRPr lang="en-US" baseline="0" dirty="0"/>
          </a:p>
        </p:txBody>
      </p:sp>
      <p:sp>
        <p:nvSpPr>
          <p:cNvPr id="4" name="Slide Number Placeholder 3"/>
          <p:cNvSpPr>
            <a:spLocks noGrp="1"/>
          </p:cNvSpPr>
          <p:nvPr>
            <p:ph type="sldNum" sz="quarter" idx="10"/>
          </p:nvPr>
        </p:nvSpPr>
        <p:spPr/>
        <p:txBody>
          <a:bodyPr/>
          <a:lstStyle/>
          <a:p>
            <a:fld id="{2451A768-545A-44CD-B5A6-001F4E634436}" type="slidenum">
              <a:rPr lang="en-US" smtClean="0"/>
              <a:t>2</a:t>
            </a:fld>
            <a:endParaRPr lang="en-US"/>
          </a:p>
        </p:txBody>
      </p:sp>
    </p:spTree>
    <p:extLst>
      <p:ext uri="{BB962C8B-B14F-4D97-AF65-F5344CB8AC3E}">
        <p14:creationId xmlns:p14="http://schemas.microsoft.com/office/powerpoint/2010/main" val="27008164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On this slide are the sections we DO require you to fill out.  </a:t>
            </a:r>
          </a:p>
        </p:txBody>
      </p:sp>
      <p:sp>
        <p:nvSpPr>
          <p:cNvPr id="4" name="Slide Number Placeholder 3"/>
          <p:cNvSpPr>
            <a:spLocks noGrp="1"/>
          </p:cNvSpPr>
          <p:nvPr>
            <p:ph type="sldNum" sz="quarter" idx="10"/>
          </p:nvPr>
        </p:nvSpPr>
        <p:spPr/>
        <p:txBody>
          <a:bodyPr/>
          <a:lstStyle/>
          <a:p>
            <a:fld id="{2451A768-545A-44CD-B5A6-001F4E634436}" type="slidenum">
              <a:rPr lang="en-US" smtClean="0"/>
              <a:t>20</a:t>
            </a:fld>
            <a:endParaRPr lang="en-US"/>
          </a:p>
        </p:txBody>
      </p:sp>
    </p:spTree>
    <p:extLst>
      <p:ext uri="{BB962C8B-B14F-4D97-AF65-F5344CB8AC3E}">
        <p14:creationId xmlns:p14="http://schemas.microsoft.com/office/powerpoint/2010/main" val="31473060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way you can tell what section you are working in is by this left column.  Look for the little toggle mark.  You can go through the application in order or skip directly to a section by clicking on it in the left column.  You can see this is the additional info screen where there are only a couple more questions with double asterisks that you haven’t already answered.  Just like before, fill it out, when you get to the bottom, hit </a:t>
            </a:r>
            <a:r>
              <a:rPr lang="en-US" b="1" dirty="0"/>
              <a:t>save and continue</a:t>
            </a:r>
            <a:r>
              <a:rPr lang="en-US" dirty="0"/>
              <a:t>.  </a:t>
            </a:r>
          </a:p>
        </p:txBody>
      </p:sp>
      <p:sp>
        <p:nvSpPr>
          <p:cNvPr id="4" name="Slide Number Placeholder 3"/>
          <p:cNvSpPr>
            <a:spLocks noGrp="1"/>
          </p:cNvSpPr>
          <p:nvPr>
            <p:ph type="sldNum" sz="quarter" idx="5"/>
          </p:nvPr>
        </p:nvSpPr>
        <p:spPr/>
        <p:txBody>
          <a:bodyPr/>
          <a:lstStyle/>
          <a:p>
            <a:fld id="{2451A768-545A-44CD-B5A6-001F4E634436}" type="slidenum">
              <a:rPr lang="en-US" smtClean="0"/>
              <a:t>21</a:t>
            </a:fld>
            <a:endParaRPr lang="en-US"/>
          </a:p>
        </p:txBody>
      </p:sp>
    </p:spTree>
    <p:extLst>
      <p:ext uri="{BB962C8B-B14F-4D97-AF65-F5344CB8AC3E}">
        <p14:creationId xmlns:p14="http://schemas.microsoft.com/office/powerpoint/2010/main" val="26871846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the grade level, graduation year and school and then move down to the schools and majors part.</a:t>
            </a:r>
          </a:p>
        </p:txBody>
      </p:sp>
      <p:sp>
        <p:nvSpPr>
          <p:cNvPr id="4" name="Slide Number Placeholder 3"/>
          <p:cNvSpPr>
            <a:spLocks noGrp="1"/>
          </p:cNvSpPr>
          <p:nvPr>
            <p:ph type="sldNum" sz="quarter" idx="5"/>
          </p:nvPr>
        </p:nvSpPr>
        <p:spPr/>
        <p:txBody>
          <a:bodyPr/>
          <a:lstStyle/>
          <a:p>
            <a:fld id="{2451A768-545A-44CD-B5A6-001F4E634436}" type="slidenum">
              <a:rPr lang="en-US" smtClean="0"/>
              <a:t>22</a:t>
            </a:fld>
            <a:endParaRPr lang="en-US"/>
          </a:p>
        </p:txBody>
      </p:sp>
    </p:spTree>
    <p:extLst>
      <p:ext uri="{BB962C8B-B14F-4D97-AF65-F5344CB8AC3E}">
        <p14:creationId xmlns:p14="http://schemas.microsoft.com/office/powerpoint/2010/main" val="30674360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Notice it does call this subsection college information.  Remember, you can get a scholarship from us for going to a junior college like DMACC or a trade school such as electrician school, cosmetology school, HVAC school, etc., too, not just 4 year colleges.  Notice much of this is not double asterisked.  But, you will get sorted as eligible for more of our scholarships if you enter this information because some of our scholarships have a preference of a certain school or major.  For example, you will not be eligible for a scholarship that prefers a student going into accounting if you haven’t entered accounting in your top 3 most likely majors.  Near the bottom when it starts asking about college you currently attend, etc., you don’t need to answer those, even if you are taking classes at Iowa State when in high school.  The </a:t>
            </a:r>
            <a:r>
              <a:rPr lang="en-US" dirty="0" err="1"/>
              <a:t>chapternet</a:t>
            </a:r>
            <a:r>
              <a:rPr lang="en-US" dirty="0"/>
              <a:t> system is set up to be used by dollars for scholars chapters that also offer scholarships once you are in college.</a:t>
            </a:r>
          </a:p>
        </p:txBody>
      </p:sp>
      <p:sp>
        <p:nvSpPr>
          <p:cNvPr id="4" name="Slide Number Placeholder 3"/>
          <p:cNvSpPr>
            <a:spLocks noGrp="1"/>
          </p:cNvSpPr>
          <p:nvPr>
            <p:ph type="sldNum" sz="quarter" idx="5"/>
          </p:nvPr>
        </p:nvSpPr>
        <p:spPr/>
        <p:txBody>
          <a:bodyPr/>
          <a:lstStyle/>
          <a:p>
            <a:fld id="{2451A768-545A-44CD-B5A6-001F4E634436}" type="slidenum">
              <a:rPr lang="en-US" smtClean="0"/>
              <a:t>23</a:t>
            </a:fld>
            <a:endParaRPr lang="en-US"/>
          </a:p>
        </p:txBody>
      </p:sp>
    </p:spTree>
    <p:extLst>
      <p:ext uri="{BB962C8B-B14F-4D97-AF65-F5344CB8AC3E}">
        <p14:creationId xmlns:p14="http://schemas.microsoft.com/office/powerpoint/2010/main" val="19724462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click on major, the list of majors comes up and you can scroll through them or just start typing your major in at the top search box.</a:t>
            </a:r>
          </a:p>
        </p:txBody>
      </p:sp>
      <p:sp>
        <p:nvSpPr>
          <p:cNvPr id="4" name="Slide Number Placeholder 3"/>
          <p:cNvSpPr>
            <a:spLocks noGrp="1"/>
          </p:cNvSpPr>
          <p:nvPr>
            <p:ph type="sldNum" sz="quarter" idx="5"/>
          </p:nvPr>
        </p:nvSpPr>
        <p:spPr/>
        <p:txBody>
          <a:bodyPr/>
          <a:lstStyle/>
          <a:p>
            <a:fld id="{2451A768-545A-44CD-B5A6-001F4E634436}" type="slidenum">
              <a:rPr lang="en-US" smtClean="0"/>
              <a:t>24</a:t>
            </a:fld>
            <a:endParaRPr lang="en-US"/>
          </a:p>
        </p:txBody>
      </p:sp>
    </p:spTree>
    <p:extLst>
      <p:ext uri="{BB962C8B-B14F-4D97-AF65-F5344CB8AC3E}">
        <p14:creationId xmlns:p14="http://schemas.microsoft.com/office/powerpoint/2010/main" val="41234676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bottom of each page is how you load the next page.  Once you’ve got your majors in and finished with the schools section, save and continue to the next section.  </a:t>
            </a:r>
          </a:p>
        </p:txBody>
      </p:sp>
      <p:sp>
        <p:nvSpPr>
          <p:cNvPr id="4" name="Slide Number Placeholder 3"/>
          <p:cNvSpPr>
            <a:spLocks noGrp="1"/>
          </p:cNvSpPr>
          <p:nvPr>
            <p:ph type="sldNum" sz="quarter" idx="5"/>
          </p:nvPr>
        </p:nvSpPr>
        <p:spPr/>
        <p:txBody>
          <a:bodyPr/>
          <a:lstStyle/>
          <a:p>
            <a:fld id="{2451A768-545A-44CD-B5A6-001F4E634436}" type="slidenum">
              <a:rPr lang="en-US" smtClean="0"/>
              <a:t>25</a:t>
            </a:fld>
            <a:endParaRPr lang="en-US"/>
          </a:p>
        </p:txBody>
      </p:sp>
    </p:spTree>
    <p:extLst>
      <p:ext uri="{BB962C8B-B14F-4D97-AF65-F5344CB8AC3E}">
        <p14:creationId xmlns:p14="http://schemas.microsoft.com/office/powerpoint/2010/main" val="37965888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GPA section.  There are many ways to look at GPA’s, so we would like to get everyone using the same comparable numbers.</a:t>
            </a:r>
          </a:p>
        </p:txBody>
      </p:sp>
      <p:sp>
        <p:nvSpPr>
          <p:cNvPr id="4" name="Slide Number Placeholder 3"/>
          <p:cNvSpPr>
            <a:spLocks noGrp="1"/>
          </p:cNvSpPr>
          <p:nvPr>
            <p:ph type="sldNum" sz="quarter" idx="5"/>
          </p:nvPr>
        </p:nvSpPr>
        <p:spPr/>
        <p:txBody>
          <a:bodyPr/>
          <a:lstStyle/>
          <a:p>
            <a:fld id="{2451A768-545A-44CD-B5A6-001F4E634436}" type="slidenum">
              <a:rPr lang="en-US" smtClean="0"/>
              <a:t>26</a:t>
            </a:fld>
            <a:endParaRPr lang="en-US"/>
          </a:p>
        </p:txBody>
      </p:sp>
    </p:spTree>
    <p:extLst>
      <p:ext uri="{BB962C8B-B14F-4D97-AF65-F5344CB8AC3E}">
        <p14:creationId xmlns:p14="http://schemas.microsoft.com/office/powerpoint/2010/main" val="38516369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you say GPA is available for high school only. </a:t>
            </a:r>
          </a:p>
          <a:p>
            <a:endParaRPr lang="en-US" dirty="0"/>
          </a:p>
        </p:txBody>
      </p:sp>
      <p:sp>
        <p:nvSpPr>
          <p:cNvPr id="4" name="Slide Number Placeholder 3"/>
          <p:cNvSpPr>
            <a:spLocks noGrp="1"/>
          </p:cNvSpPr>
          <p:nvPr>
            <p:ph type="sldNum" sz="quarter" idx="5"/>
          </p:nvPr>
        </p:nvSpPr>
        <p:spPr/>
        <p:txBody>
          <a:bodyPr/>
          <a:lstStyle/>
          <a:p>
            <a:fld id="{2451A768-545A-44CD-B5A6-001F4E634436}" type="slidenum">
              <a:rPr lang="en-US" smtClean="0"/>
              <a:t>27</a:t>
            </a:fld>
            <a:endParaRPr lang="en-US"/>
          </a:p>
        </p:txBody>
      </p:sp>
    </p:spTree>
    <p:extLst>
      <p:ext uri="{BB962C8B-B14F-4D97-AF65-F5344CB8AC3E}">
        <p14:creationId xmlns:p14="http://schemas.microsoft.com/office/powerpoint/2010/main" val="33558998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DO NOT check that Ballard uses weighted GPAs.  Instead make sure that it is checked that your school uses the same GPA scale for all grades. </a:t>
            </a:r>
          </a:p>
          <a:p>
            <a:r>
              <a:rPr lang="en-US" dirty="0"/>
              <a:t>Then, the only GPA you need to enter for our use is your current cumulative HS GPA and that the scale is 4.00. </a:t>
            </a:r>
          </a:p>
        </p:txBody>
      </p:sp>
      <p:sp>
        <p:nvSpPr>
          <p:cNvPr id="4" name="Slide Number Placeholder 3"/>
          <p:cNvSpPr>
            <a:spLocks noGrp="1"/>
          </p:cNvSpPr>
          <p:nvPr>
            <p:ph type="sldNum" sz="quarter" idx="5"/>
          </p:nvPr>
        </p:nvSpPr>
        <p:spPr/>
        <p:txBody>
          <a:bodyPr/>
          <a:lstStyle/>
          <a:p>
            <a:fld id="{2451A768-545A-44CD-B5A6-001F4E634436}" type="slidenum">
              <a:rPr lang="en-US" smtClean="0"/>
              <a:t>28</a:t>
            </a:fld>
            <a:endParaRPr lang="en-US"/>
          </a:p>
        </p:txBody>
      </p:sp>
    </p:spTree>
    <p:extLst>
      <p:ext uri="{BB962C8B-B14F-4D97-AF65-F5344CB8AC3E}">
        <p14:creationId xmlns:p14="http://schemas.microsoft.com/office/powerpoint/2010/main" val="11017865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section is your class rank.  We do NOT require that you enter your class rank because we won’t use it in determining eligibility for any of our scholarships.  So you can not answer the question, but just choose save and continue at the bottom.  You can do the same for the next section called test scores.  We do not need to you enter any information in the test score section because we don’t look at it.  None of our current scholarships have a preference about your ACT or SAT scores.</a:t>
            </a:r>
          </a:p>
        </p:txBody>
      </p:sp>
      <p:sp>
        <p:nvSpPr>
          <p:cNvPr id="4" name="Slide Number Placeholder 3"/>
          <p:cNvSpPr>
            <a:spLocks noGrp="1"/>
          </p:cNvSpPr>
          <p:nvPr>
            <p:ph type="sldNum" sz="quarter" idx="5"/>
          </p:nvPr>
        </p:nvSpPr>
        <p:spPr/>
        <p:txBody>
          <a:bodyPr/>
          <a:lstStyle/>
          <a:p>
            <a:fld id="{2451A768-545A-44CD-B5A6-001F4E634436}" type="slidenum">
              <a:rPr lang="en-US" smtClean="0"/>
              <a:t>29</a:t>
            </a:fld>
            <a:endParaRPr lang="en-US"/>
          </a:p>
        </p:txBody>
      </p:sp>
    </p:spTree>
    <p:extLst>
      <p:ext uri="{BB962C8B-B14F-4D97-AF65-F5344CB8AC3E}">
        <p14:creationId xmlns:p14="http://schemas.microsoft.com/office/powerpoint/2010/main" val="3085815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a:t>
            </a:r>
            <a:r>
              <a:rPr lang="en-US" baseline="0" dirty="0"/>
              <a:t> you are getting a Ballard diploma this spring, you are eligible.</a:t>
            </a:r>
          </a:p>
          <a:p>
            <a:endParaRPr lang="en-US" baseline="0" dirty="0"/>
          </a:p>
          <a:p>
            <a:r>
              <a:rPr lang="en-US" baseline="0" dirty="0"/>
              <a:t>You must be planning to go to a college, university, junior college, trade school, vocational training program or other program that is accredited by the department of education.  </a:t>
            </a:r>
          </a:p>
          <a:p>
            <a:endParaRPr lang="en-US" baseline="0" dirty="0"/>
          </a:p>
          <a:p>
            <a:r>
              <a:rPr lang="en-US" baseline="0" dirty="0"/>
              <a:t>You must fill out an on-line application by completing the required information by the deadline.</a:t>
            </a:r>
          </a:p>
          <a:p>
            <a:endParaRPr lang="en-US" baseline="0" dirty="0"/>
          </a:p>
          <a:p>
            <a:r>
              <a:rPr lang="en-US" baseline="0" dirty="0"/>
              <a:t>You must attend scholarship awards night in April to receive your scholarship and then go back into your application to accept it before you head off to school.</a:t>
            </a:r>
          </a:p>
          <a:p>
            <a:endParaRPr lang="en-US" dirty="0"/>
          </a:p>
        </p:txBody>
      </p:sp>
      <p:sp>
        <p:nvSpPr>
          <p:cNvPr id="4" name="Slide Number Placeholder 3"/>
          <p:cNvSpPr>
            <a:spLocks noGrp="1"/>
          </p:cNvSpPr>
          <p:nvPr>
            <p:ph type="sldNum" sz="quarter" idx="10"/>
          </p:nvPr>
        </p:nvSpPr>
        <p:spPr/>
        <p:txBody>
          <a:bodyPr/>
          <a:lstStyle/>
          <a:p>
            <a:fld id="{2451A768-545A-44CD-B5A6-001F4E634436}" type="slidenum">
              <a:rPr lang="en-US" smtClean="0"/>
              <a:t>3</a:t>
            </a:fld>
            <a:endParaRPr lang="en-US"/>
          </a:p>
        </p:txBody>
      </p:sp>
    </p:spTree>
    <p:extLst>
      <p:ext uri="{BB962C8B-B14F-4D97-AF65-F5344CB8AC3E}">
        <p14:creationId xmlns:p14="http://schemas.microsoft.com/office/powerpoint/2010/main" val="16847507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in the activities section, click on the enter activity button.  It will ask “do you have activities to enter?  Say </a:t>
            </a:r>
            <a:r>
              <a:rPr lang="en-US" b="1" dirty="0"/>
              <a:t>Yes</a:t>
            </a:r>
            <a:r>
              <a:rPr lang="en-US" dirty="0"/>
              <a:t>.</a:t>
            </a:r>
          </a:p>
        </p:txBody>
      </p:sp>
      <p:sp>
        <p:nvSpPr>
          <p:cNvPr id="4" name="Slide Number Placeholder 3"/>
          <p:cNvSpPr>
            <a:spLocks noGrp="1"/>
          </p:cNvSpPr>
          <p:nvPr>
            <p:ph type="sldNum" sz="quarter" idx="5"/>
          </p:nvPr>
        </p:nvSpPr>
        <p:spPr/>
        <p:txBody>
          <a:bodyPr/>
          <a:lstStyle/>
          <a:p>
            <a:fld id="{2451A768-545A-44CD-B5A6-001F4E634436}" type="slidenum">
              <a:rPr lang="en-US" smtClean="0"/>
              <a:t>30</a:t>
            </a:fld>
            <a:endParaRPr lang="en-US"/>
          </a:p>
        </p:txBody>
      </p:sp>
    </p:spTree>
    <p:extLst>
      <p:ext uri="{BB962C8B-B14F-4D97-AF65-F5344CB8AC3E}">
        <p14:creationId xmlns:p14="http://schemas.microsoft.com/office/powerpoint/2010/main" val="24171169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ChapterNet</a:t>
            </a:r>
            <a:r>
              <a:rPr lang="en-US" dirty="0"/>
              <a:t> puts activities in 5 categories and these are things you did for which you were not paid.  Notice, they are not just school activities.  You might save some time if you think about your activities ahead of time and how to categorize them before sitting down to enter them in your application.</a:t>
            </a:r>
          </a:p>
        </p:txBody>
      </p:sp>
      <p:sp>
        <p:nvSpPr>
          <p:cNvPr id="4" name="Slide Number Placeholder 3"/>
          <p:cNvSpPr>
            <a:spLocks noGrp="1"/>
          </p:cNvSpPr>
          <p:nvPr>
            <p:ph type="sldNum" sz="quarter" idx="5"/>
          </p:nvPr>
        </p:nvSpPr>
        <p:spPr/>
        <p:txBody>
          <a:bodyPr/>
          <a:lstStyle/>
          <a:p>
            <a:fld id="{2451A768-545A-44CD-B5A6-001F4E634436}" type="slidenum">
              <a:rPr lang="en-US" smtClean="0"/>
              <a:t>31</a:t>
            </a:fld>
            <a:endParaRPr lang="en-US"/>
          </a:p>
        </p:txBody>
      </p:sp>
    </p:spTree>
    <p:extLst>
      <p:ext uri="{BB962C8B-B14F-4D97-AF65-F5344CB8AC3E}">
        <p14:creationId xmlns:p14="http://schemas.microsoft.com/office/powerpoint/2010/main" val="23846547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Choose the highest level you attained.  In other words, if you played JV for two years, but made varsity your last two years, choose varsity.  If you played on a club team outside of school, select that option.</a:t>
            </a:r>
          </a:p>
        </p:txBody>
      </p:sp>
      <p:sp>
        <p:nvSpPr>
          <p:cNvPr id="4" name="Slide Number Placeholder 3"/>
          <p:cNvSpPr>
            <a:spLocks noGrp="1"/>
          </p:cNvSpPr>
          <p:nvPr>
            <p:ph type="sldNum" sz="quarter" idx="5"/>
          </p:nvPr>
        </p:nvSpPr>
        <p:spPr/>
        <p:txBody>
          <a:bodyPr/>
          <a:lstStyle/>
          <a:p>
            <a:fld id="{2451A768-545A-44CD-B5A6-001F4E634436}" type="slidenum">
              <a:rPr lang="en-US" smtClean="0"/>
              <a:t>32</a:t>
            </a:fld>
            <a:endParaRPr lang="en-US"/>
          </a:p>
        </p:txBody>
      </p:sp>
    </p:spTree>
    <p:extLst>
      <p:ext uri="{BB962C8B-B14F-4D97-AF65-F5344CB8AC3E}">
        <p14:creationId xmlns:p14="http://schemas.microsoft.com/office/powerpoint/2010/main" val="39378443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fill out a brief description of the activity and if it was a school sport or club, enter Ballard High School as the organization name.  If it was 4-H, choose your club name.  If it was dance classes, choose your studio name.</a:t>
            </a:r>
          </a:p>
        </p:txBody>
      </p:sp>
      <p:sp>
        <p:nvSpPr>
          <p:cNvPr id="4" name="Slide Number Placeholder 3"/>
          <p:cNvSpPr>
            <a:spLocks noGrp="1"/>
          </p:cNvSpPr>
          <p:nvPr>
            <p:ph type="sldNum" sz="quarter" idx="5"/>
          </p:nvPr>
        </p:nvSpPr>
        <p:spPr/>
        <p:txBody>
          <a:bodyPr/>
          <a:lstStyle/>
          <a:p>
            <a:fld id="{2451A768-545A-44CD-B5A6-001F4E634436}" type="slidenum">
              <a:rPr lang="en-US" smtClean="0"/>
              <a:t>33</a:t>
            </a:fld>
            <a:endParaRPr lang="en-US"/>
          </a:p>
        </p:txBody>
      </p:sp>
    </p:spTree>
    <p:extLst>
      <p:ext uri="{BB962C8B-B14F-4D97-AF65-F5344CB8AC3E}">
        <p14:creationId xmlns:p14="http://schemas.microsoft.com/office/powerpoint/2010/main" val="23105517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lastly, if you want to, you can put awards, honors, offices you received or held with this activity, you may enter them, but we will not use that information.  Click save and add another activity at the bottom, or, when you’ve added your last activity, click submit.</a:t>
            </a:r>
          </a:p>
        </p:txBody>
      </p:sp>
      <p:sp>
        <p:nvSpPr>
          <p:cNvPr id="4" name="Slide Number Placeholder 3"/>
          <p:cNvSpPr>
            <a:spLocks noGrp="1"/>
          </p:cNvSpPr>
          <p:nvPr>
            <p:ph type="sldNum" sz="quarter" idx="5"/>
          </p:nvPr>
        </p:nvSpPr>
        <p:spPr/>
        <p:txBody>
          <a:bodyPr/>
          <a:lstStyle/>
          <a:p>
            <a:fld id="{2451A768-545A-44CD-B5A6-001F4E634436}" type="slidenum">
              <a:rPr lang="en-US" smtClean="0"/>
              <a:t>34</a:t>
            </a:fld>
            <a:endParaRPr lang="en-US"/>
          </a:p>
        </p:txBody>
      </p:sp>
    </p:spTree>
    <p:extLst>
      <p:ext uri="{BB962C8B-B14F-4D97-AF65-F5344CB8AC3E}">
        <p14:creationId xmlns:p14="http://schemas.microsoft.com/office/powerpoint/2010/main" val="19964370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will sent you back to a screen of your list of activities you entered and you can then save and continue like you did in other sections.</a:t>
            </a:r>
          </a:p>
        </p:txBody>
      </p:sp>
      <p:sp>
        <p:nvSpPr>
          <p:cNvPr id="4" name="Slide Number Placeholder 3"/>
          <p:cNvSpPr>
            <a:spLocks noGrp="1"/>
          </p:cNvSpPr>
          <p:nvPr>
            <p:ph type="sldNum" sz="quarter" idx="5"/>
          </p:nvPr>
        </p:nvSpPr>
        <p:spPr/>
        <p:txBody>
          <a:bodyPr/>
          <a:lstStyle/>
          <a:p>
            <a:fld id="{2451A768-545A-44CD-B5A6-001F4E634436}" type="slidenum">
              <a:rPr lang="en-US" smtClean="0"/>
              <a:t>35</a:t>
            </a:fld>
            <a:endParaRPr lang="en-US"/>
          </a:p>
        </p:txBody>
      </p:sp>
    </p:spTree>
    <p:extLst>
      <p:ext uri="{BB962C8B-B14F-4D97-AF65-F5344CB8AC3E}">
        <p14:creationId xmlns:p14="http://schemas.microsoft.com/office/powerpoint/2010/main" val="8322346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section is awards, which you don’t have to fill out for us so click save and continue.</a:t>
            </a:r>
          </a:p>
        </p:txBody>
      </p:sp>
      <p:sp>
        <p:nvSpPr>
          <p:cNvPr id="4" name="Slide Number Placeholder 3"/>
          <p:cNvSpPr>
            <a:spLocks noGrp="1"/>
          </p:cNvSpPr>
          <p:nvPr>
            <p:ph type="sldNum" sz="quarter" idx="5"/>
          </p:nvPr>
        </p:nvSpPr>
        <p:spPr/>
        <p:txBody>
          <a:bodyPr/>
          <a:lstStyle/>
          <a:p>
            <a:fld id="{2451A768-545A-44CD-B5A6-001F4E634436}" type="slidenum">
              <a:rPr lang="en-US" smtClean="0"/>
              <a:t>36</a:t>
            </a:fld>
            <a:endParaRPr lang="en-US"/>
          </a:p>
        </p:txBody>
      </p:sp>
    </p:spTree>
    <p:extLst>
      <p:ext uri="{BB962C8B-B14F-4D97-AF65-F5344CB8AC3E}">
        <p14:creationId xmlns:p14="http://schemas.microsoft.com/office/powerpoint/2010/main" val="3589906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employment section is where you will add any work experience for which you were paid during your high school years.  It works a lot like the activities section in that it asks where you worked, how many hours, and your wage.  </a:t>
            </a:r>
          </a:p>
          <a:p>
            <a:endParaRPr lang="en-US" dirty="0"/>
          </a:p>
        </p:txBody>
      </p:sp>
      <p:sp>
        <p:nvSpPr>
          <p:cNvPr id="4" name="Slide Number Placeholder 3"/>
          <p:cNvSpPr>
            <a:spLocks noGrp="1"/>
          </p:cNvSpPr>
          <p:nvPr>
            <p:ph type="sldNum" sz="quarter" idx="5"/>
          </p:nvPr>
        </p:nvSpPr>
        <p:spPr/>
        <p:txBody>
          <a:bodyPr/>
          <a:lstStyle/>
          <a:p>
            <a:fld id="{2451A768-545A-44CD-B5A6-001F4E634436}" type="slidenum">
              <a:rPr lang="en-US" smtClean="0"/>
              <a:t>37</a:t>
            </a:fld>
            <a:endParaRPr lang="en-US"/>
          </a:p>
        </p:txBody>
      </p:sp>
    </p:spTree>
    <p:extLst>
      <p:ext uri="{BB962C8B-B14F-4D97-AF65-F5344CB8AC3E}">
        <p14:creationId xmlns:p14="http://schemas.microsoft.com/office/powerpoint/2010/main" val="28913262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fill it out for each of your jobs and click submit when they are all entered. </a:t>
            </a:r>
          </a:p>
        </p:txBody>
      </p:sp>
      <p:sp>
        <p:nvSpPr>
          <p:cNvPr id="4" name="Slide Number Placeholder 3"/>
          <p:cNvSpPr>
            <a:spLocks noGrp="1"/>
          </p:cNvSpPr>
          <p:nvPr>
            <p:ph type="sldNum" sz="quarter" idx="5"/>
          </p:nvPr>
        </p:nvSpPr>
        <p:spPr/>
        <p:txBody>
          <a:bodyPr/>
          <a:lstStyle/>
          <a:p>
            <a:fld id="{2451A768-545A-44CD-B5A6-001F4E634436}" type="slidenum">
              <a:rPr lang="en-US" smtClean="0"/>
              <a:t>38</a:t>
            </a:fld>
            <a:endParaRPr lang="en-US"/>
          </a:p>
        </p:txBody>
      </p:sp>
    </p:spTree>
    <p:extLst>
      <p:ext uri="{BB962C8B-B14F-4D97-AF65-F5344CB8AC3E}">
        <p14:creationId xmlns:p14="http://schemas.microsoft.com/office/powerpoint/2010/main" val="21139210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you will then get a summary list of what you entered.  Save and continue.  Remember, at Ballard, </a:t>
            </a:r>
            <a:r>
              <a:rPr lang="en-US" b="1" dirty="0"/>
              <a:t>we require you to have something in the activities section and/or the employment section</a:t>
            </a:r>
            <a:r>
              <a:rPr lang="en-US" dirty="0"/>
              <a:t>, or your application is considered incomplete.  And if you fail to put in the activities section that you played basketball at Ballard and then you say yes to the preference question about did you play on the basketball team for at least 2 years during high school, I may remove your application from eligible for that scholarship because your didn’t put basketball as one of your activities.  By the way, filling the activity and employment sections with more detail can be useful to you down the road when you need to make a resume, because you will have all this information already listed out to refer back to.</a:t>
            </a:r>
          </a:p>
        </p:txBody>
      </p:sp>
      <p:sp>
        <p:nvSpPr>
          <p:cNvPr id="4" name="Slide Number Placeholder 3"/>
          <p:cNvSpPr>
            <a:spLocks noGrp="1"/>
          </p:cNvSpPr>
          <p:nvPr>
            <p:ph type="sldNum" sz="quarter" idx="5"/>
          </p:nvPr>
        </p:nvSpPr>
        <p:spPr/>
        <p:txBody>
          <a:bodyPr/>
          <a:lstStyle/>
          <a:p>
            <a:fld id="{2451A768-545A-44CD-B5A6-001F4E634436}" type="slidenum">
              <a:rPr lang="en-US" smtClean="0"/>
              <a:t>39</a:t>
            </a:fld>
            <a:endParaRPr lang="en-US"/>
          </a:p>
        </p:txBody>
      </p:sp>
    </p:spTree>
    <p:extLst>
      <p:ext uri="{BB962C8B-B14F-4D97-AF65-F5344CB8AC3E}">
        <p14:creationId xmlns:p14="http://schemas.microsoft.com/office/powerpoint/2010/main" val="347375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Deadlines:  You must apply between Dec 1, 2023 and Feb 29, 2024.  </a:t>
            </a:r>
          </a:p>
          <a:p>
            <a:endParaRPr lang="en-US" baseline="0" dirty="0"/>
          </a:p>
          <a:p>
            <a:r>
              <a:rPr lang="en-US" baseline="0" dirty="0"/>
              <a:t>We must have your complete application (complete in terms of what Ballard requires), including you searching for, matching to and </a:t>
            </a:r>
            <a:r>
              <a:rPr lang="en-US" baseline="0" dirty="0" err="1"/>
              <a:t>APPLYing</a:t>
            </a:r>
            <a:r>
              <a:rPr lang="en-US" baseline="0" dirty="0"/>
              <a:t> for scholarships by that date.</a:t>
            </a:r>
          </a:p>
          <a:p>
            <a:endParaRPr lang="en-US" baseline="0" dirty="0"/>
          </a:p>
          <a:p>
            <a:r>
              <a:rPr lang="en-US" baseline="0" dirty="0"/>
              <a:t>Come to scholarship awards night to receive your scholarship.  This is mandatory.  </a:t>
            </a:r>
          </a:p>
          <a:p>
            <a:endParaRPr lang="en-US" baseline="0" dirty="0"/>
          </a:p>
          <a:p>
            <a:r>
              <a:rPr lang="en-US" baseline="0" dirty="0"/>
              <a:t>You have until December 31, 2025 to claim your scholarship so it’s ok if you take a year off to make money before going to college.</a:t>
            </a:r>
            <a:endParaRPr lang="en-US" dirty="0"/>
          </a:p>
        </p:txBody>
      </p:sp>
      <p:sp>
        <p:nvSpPr>
          <p:cNvPr id="4" name="Slide Number Placeholder 3"/>
          <p:cNvSpPr>
            <a:spLocks noGrp="1"/>
          </p:cNvSpPr>
          <p:nvPr>
            <p:ph type="sldNum" sz="quarter" idx="10"/>
          </p:nvPr>
        </p:nvSpPr>
        <p:spPr/>
        <p:txBody>
          <a:bodyPr/>
          <a:lstStyle/>
          <a:p>
            <a:fld id="{2451A768-545A-44CD-B5A6-001F4E634436}" type="slidenum">
              <a:rPr lang="en-US" smtClean="0"/>
              <a:t>4</a:t>
            </a:fld>
            <a:endParaRPr lang="en-US"/>
          </a:p>
        </p:txBody>
      </p:sp>
    </p:spTree>
    <p:extLst>
      <p:ext uri="{BB962C8B-B14F-4D97-AF65-F5344CB8AC3E}">
        <p14:creationId xmlns:p14="http://schemas.microsoft.com/office/powerpoint/2010/main" val="13071272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Parent/Guardian Info section is optional.  We wouldn’t use the information in this section unless we have problems contacting you about your application or scholarship.</a:t>
            </a:r>
          </a:p>
        </p:txBody>
      </p:sp>
      <p:sp>
        <p:nvSpPr>
          <p:cNvPr id="4" name="Slide Number Placeholder 3"/>
          <p:cNvSpPr>
            <a:spLocks noGrp="1"/>
          </p:cNvSpPr>
          <p:nvPr>
            <p:ph type="sldNum" sz="quarter" idx="10"/>
          </p:nvPr>
        </p:nvSpPr>
        <p:spPr/>
        <p:txBody>
          <a:bodyPr/>
          <a:lstStyle/>
          <a:p>
            <a:fld id="{2451A768-545A-44CD-B5A6-001F4E634436}" type="slidenum">
              <a:rPr lang="en-US" smtClean="0"/>
              <a:t>40</a:t>
            </a:fld>
            <a:endParaRPr lang="en-US"/>
          </a:p>
        </p:txBody>
      </p:sp>
    </p:spTree>
    <p:extLst>
      <p:ext uri="{BB962C8B-B14F-4D97-AF65-F5344CB8AC3E}">
        <p14:creationId xmlns:p14="http://schemas.microsoft.com/office/powerpoint/2010/main" val="34067252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 more sections, but we don’t make you fill them out for our Ballard scholarships.  </a:t>
            </a:r>
          </a:p>
        </p:txBody>
      </p:sp>
      <p:sp>
        <p:nvSpPr>
          <p:cNvPr id="4" name="Slide Number Placeholder 3"/>
          <p:cNvSpPr>
            <a:spLocks noGrp="1"/>
          </p:cNvSpPr>
          <p:nvPr>
            <p:ph type="sldNum" sz="quarter" idx="5"/>
          </p:nvPr>
        </p:nvSpPr>
        <p:spPr/>
        <p:txBody>
          <a:bodyPr/>
          <a:lstStyle/>
          <a:p>
            <a:fld id="{2451A768-545A-44CD-B5A6-001F4E634436}" type="slidenum">
              <a:rPr lang="en-US" smtClean="0"/>
              <a:t>41</a:t>
            </a:fld>
            <a:endParaRPr lang="en-US"/>
          </a:p>
        </p:txBody>
      </p:sp>
    </p:spTree>
    <p:extLst>
      <p:ext uri="{BB962C8B-B14F-4D97-AF65-F5344CB8AC3E}">
        <p14:creationId xmlns:p14="http://schemas.microsoft.com/office/powerpoint/2010/main" val="20749266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Fill out the parent info if you want and that is the last section that we are interested in so then you can click save and go to dashboard.  </a:t>
            </a:r>
          </a:p>
        </p:txBody>
      </p:sp>
      <p:sp>
        <p:nvSpPr>
          <p:cNvPr id="4" name="Slide Number Placeholder 3"/>
          <p:cNvSpPr>
            <a:spLocks noGrp="1"/>
          </p:cNvSpPr>
          <p:nvPr>
            <p:ph type="sldNum" sz="quarter" idx="5"/>
          </p:nvPr>
        </p:nvSpPr>
        <p:spPr/>
        <p:txBody>
          <a:bodyPr/>
          <a:lstStyle/>
          <a:p>
            <a:fld id="{2451A768-545A-44CD-B5A6-001F4E634436}" type="slidenum">
              <a:rPr lang="en-US" smtClean="0"/>
              <a:t>42</a:t>
            </a:fld>
            <a:endParaRPr lang="en-US"/>
          </a:p>
        </p:txBody>
      </p:sp>
    </p:spTree>
    <p:extLst>
      <p:ext uri="{BB962C8B-B14F-4D97-AF65-F5344CB8AC3E}">
        <p14:creationId xmlns:p14="http://schemas.microsoft.com/office/powerpoint/2010/main" val="40977155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 if you scroll down a on your dashboard page, when you are completely finished with your application, you can search for scholarships.  NOTICE that the computer says your application is not 100% complete.  That is ok.  We did not make you fill out all sections, so it probably won’t say 100% complete, even when you are finished completed our required sections.  </a:t>
            </a:r>
          </a:p>
        </p:txBody>
      </p:sp>
      <p:sp>
        <p:nvSpPr>
          <p:cNvPr id="4" name="Slide Number Placeholder 3"/>
          <p:cNvSpPr>
            <a:spLocks noGrp="1"/>
          </p:cNvSpPr>
          <p:nvPr>
            <p:ph type="sldNum" sz="quarter" idx="5"/>
          </p:nvPr>
        </p:nvSpPr>
        <p:spPr/>
        <p:txBody>
          <a:bodyPr/>
          <a:lstStyle/>
          <a:p>
            <a:fld id="{2451A768-545A-44CD-B5A6-001F4E634436}" type="slidenum">
              <a:rPr lang="en-US" smtClean="0"/>
              <a:t>43</a:t>
            </a:fld>
            <a:endParaRPr lang="en-US"/>
          </a:p>
        </p:txBody>
      </p:sp>
    </p:spTree>
    <p:extLst>
      <p:ext uri="{BB962C8B-B14F-4D97-AF65-F5344CB8AC3E}">
        <p14:creationId xmlns:p14="http://schemas.microsoft.com/office/powerpoint/2010/main" val="5716244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search for national scholarships in the my opportunities section on the right side of your screen.  Click the </a:t>
            </a:r>
            <a:r>
              <a:rPr lang="en-US" b="1" dirty="0"/>
              <a:t>read more </a:t>
            </a:r>
            <a:r>
              <a:rPr lang="en-US" dirty="0"/>
              <a:t>button to find out more.  </a:t>
            </a:r>
          </a:p>
        </p:txBody>
      </p:sp>
      <p:sp>
        <p:nvSpPr>
          <p:cNvPr id="4" name="Slide Number Placeholder 3"/>
          <p:cNvSpPr>
            <a:spLocks noGrp="1"/>
          </p:cNvSpPr>
          <p:nvPr>
            <p:ph type="sldNum" sz="quarter" idx="5"/>
          </p:nvPr>
        </p:nvSpPr>
        <p:spPr/>
        <p:txBody>
          <a:bodyPr/>
          <a:lstStyle/>
          <a:p>
            <a:fld id="{2451A768-545A-44CD-B5A6-001F4E634436}" type="slidenum">
              <a:rPr lang="en-US" smtClean="0"/>
              <a:t>44</a:t>
            </a:fld>
            <a:endParaRPr lang="en-US"/>
          </a:p>
        </p:txBody>
      </p:sp>
    </p:spTree>
    <p:extLst>
      <p:ext uri="{BB962C8B-B14F-4D97-AF65-F5344CB8AC3E}">
        <p14:creationId xmlns:p14="http://schemas.microsoft.com/office/powerpoint/2010/main" val="40194408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will send you to a list of national scholarships that you can investigate.  Each national scholarship will have it’s own requirements and deadlines, but you can use your application to apply for them.  But, you might have to go back and fill out more in your application to be eligible for a given national scholarship.  Then just click back to dashboard to get back from here.</a:t>
            </a:r>
          </a:p>
        </p:txBody>
      </p:sp>
      <p:sp>
        <p:nvSpPr>
          <p:cNvPr id="4" name="Slide Number Placeholder 3"/>
          <p:cNvSpPr>
            <a:spLocks noGrp="1"/>
          </p:cNvSpPr>
          <p:nvPr>
            <p:ph type="sldNum" sz="quarter" idx="5"/>
          </p:nvPr>
        </p:nvSpPr>
        <p:spPr/>
        <p:txBody>
          <a:bodyPr/>
          <a:lstStyle/>
          <a:p>
            <a:fld id="{2451A768-545A-44CD-B5A6-001F4E634436}" type="slidenum">
              <a:rPr lang="en-US" smtClean="0"/>
              <a:t>45</a:t>
            </a:fld>
            <a:endParaRPr lang="en-US"/>
          </a:p>
        </p:txBody>
      </p:sp>
    </p:spTree>
    <p:extLst>
      <p:ext uri="{BB962C8B-B14F-4D97-AF65-F5344CB8AC3E}">
        <p14:creationId xmlns:p14="http://schemas.microsoft.com/office/powerpoint/2010/main" val="27394274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button tells the computer to sort you into scholarships for which you meet the preferences.  Some preferences we can have the computer automatically sort you into such as “do you live in Kelley?” from your information you already gave us.  But, some preferences are difficult to sort automatically for, so we have a few yes/no questions for you to answer for the remainder of the preferences.</a:t>
            </a:r>
          </a:p>
        </p:txBody>
      </p:sp>
      <p:sp>
        <p:nvSpPr>
          <p:cNvPr id="4" name="Slide Number Placeholder 3"/>
          <p:cNvSpPr>
            <a:spLocks noGrp="1"/>
          </p:cNvSpPr>
          <p:nvPr>
            <p:ph type="sldNum" sz="quarter" idx="5"/>
          </p:nvPr>
        </p:nvSpPr>
        <p:spPr/>
        <p:txBody>
          <a:bodyPr/>
          <a:lstStyle/>
          <a:p>
            <a:fld id="{2451A768-545A-44CD-B5A6-001F4E634436}" type="slidenum">
              <a:rPr lang="en-US" smtClean="0"/>
              <a:t>46</a:t>
            </a:fld>
            <a:endParaRPr lang="en-US"/>
          </a:p>
        </p:txBody>
      </p:sp>
    </p:spTree>
    <p:extLst>
      <p:ext uri="{BB962C8B-B14F-4D97-AF65-F5344CB8AC3E}">
        <p14:creationId xmlns:p14="http://schemas.microsoft.com/office/powerpoint/2010/main" val="2758369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you to be sure to click </a:t>
            </a:r>
            <a:r>
              <a:rPr lang="en-US" b="1" dirty="0"/>
              <a:t>submit </a:t>
            </a:r>
            <a:r>
              <a:rPr lang="en-US" dirty="0"/>
              <a:t>when you have answered the yes/no questions.   It also gives you instructions about what to do if you answered one incorrectly and want to go back and change it, you need to email the national dollars for scholars organization or click the gray support button in the lower  left.  You may have noticed that the support button is always present in the lower left corner in </a:t>
            </a:r>
            <a:r>
              <a:rPr lang="en-US" dirty="0" err="1"/>
              <a:t>chapternet</a:t>
            </a:r>
            <a:r>
              <a:rPr lang="en-US" dirty="0"/>
              <a:t>.  Clicking that will allow you to submit a help ticket to the national organization about a problem or question relating to </a:t>
            </a:r>
            <a:r>
              <a:rPr lang="en-US" dirty="0" err="1"/>
              <a:t>chapternet</a:t>
            </a:r>
            <a:r>
              <a:rPr lang="en-US" dirty="0"/>
              <a:t>.  They won’t be able to answer specifics about what Ballard requires in your application.  Also, it may take them a couple days to get back to you.  For Ballard specific questions, you need to contact Ms. </a:t>
            </a:r>
            <a:r>
              <a:rPr lang="en-US" dirty="0" err="1"/>
              <a:t>Doland</a:t>
            </a:r>
            <a:r>
              <a:rPr lang="en-US" dirty="0"/>
              <a:t> or ballarddfs@gmail.com.</a:t>
            </a:r>
          </a:p>
        </p:txBody>
      </p:sp>
      <p:sp>
        <p:nvSpPr>
          <p:cNvPr id="4" name="Slide Number Placeholder 3"/>
          <p:cNvSpPr>
            <a:spLocks noGrp="1"/>
          </p:cNvSpPr>
          <p:nvPr>
            <p:ph type="sldNum" sz="quarter" idx="5"/>
          </p:nvPr>
        </p:nvSpPr>
        <p:spPr/>
        <p:txBody>
          <a:bodyPr/>
          <a:lstStyle/>
          <a:p>
            <a:fld id="{2451A768-545A-44CD-B5A6-001F4E634436}" type="slidenum">
              <a:rPr lang="en-US" smtClean="0"/>
              <a:t>47</a:t>
            </a:fld>
            <a:endParaRPr lang="en-US"/>
          </a:p>
        </p:txBody>
      </p:sp>
    </p:spTree>
    <p:extLst>
      <p:ext uri="{BB962C8B-B14F-4D97-AF65-F5344CB8AC3E}">
        <p14:creationId xmlns:p14="http://schemas.microsoft.com/office/powerpoint/2010/main" val="121672871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your answers to the preference questions are submitted, this is the screen you get.  It lists all the scholarships for which you are eligible.  Everyone should have a least one scholarship listed here, because everyone should match to the one called </a:t>
            </a:r>
            <a:r>
              <a:rPr lang="en-US" b="1" dirty="0"/>
              <a:t>Dollars for Scholars scholarship </a:t>
            </a:r>
            <a:r>
              <a:rPr lang="en-US" dirty="0"/>
              <a:t>which represents all our scholarships that have no preferences associated with them.  </a:t>
            </a:r>
          </a:p>
        </p:txBody>
      </p:sp>
      <p:sp>
        <p:nvSpPr>
          <p:cNvPr id="4" name="Slide Number Placeholder 3"/>
          <p:cNvSpPr>
            <a:spLocks noGrp="1"/>
          </p:cNvSpPr>
          <p:nvPr>
            <p:ph type="sldNum" sz="quarter" idx="5"/>
          </p:nvPr>
        </p:nvSpPr>
        <p:spPr/>
        <p:txBody>
          <a:bodyPr/>
          <a:lstStyle/>
          <a:p>
            <a:fld id="{2451A768-545A-44CD-B5A6-001F4E634436}" type="slidenum">
              <a:rPr lang="en-US" smtClean="0"/>
              <a:t>48</a:t>
            </a:fld>
            <a:endParaRPr lang="en-US"/>
          </a:p>
        </p:txBody>
      </p:sp>
    </p:spTree>
    <p:extLst>
      <p:ext uri="{BB962C8B-B14F-4D97-AF65-F5344CB8AC3E}">
        <p14:creationId xmlns:p14="http://schemas.microsoft.com/office/powerpoint/2010/main" val="15061618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don’t do this last part, you still aren’t finished.</a:t>
            </a:r>
          </a:p>
        </p:txBody>
      </p:sp>
      <p:sp>
        <p:nvSpPr>
          <p:cNvPr id="4" name="Slide Number Placeholder 3"/>
          <p:cNvSpPr>
            <a:spLocks noGrp="1"/>
          </p:cNvSpPr>
          <p:nvPr>
            <p:ph type="sldNum" sz="quarter" idx="5"/>
          </p:nvPr>
        </p:nvSpPr>
        <p:spPr/>
        <p:txBody>
          <a:bodyPr/>
          <a:lstStyle/>
          <a:p>
            <a:fld id="{2451A768-545A-44CD-B5A6-001F4E634436}" type="slidenum">
              <a:rPr lang="en-US" smtClean="0"/>
              <a:t>49</a:t>
            </a:fld>
            <a:endParaRPr lang="en-US"/>
          </a:p>
        </p:txBody>
      </p:sp>
    </p:spTree>
    <p:extLst>
      <p:ext uri="{BB962C8B-B14F-4D97-AF65-F5344CB8AC3E}">
        <p14:creationId xmlns:p14="http://schemas.microsoft.com/office/powerpoint/2010/main" val="3499440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To get started, you will go to the </a:t>
            </a:r>
            <a:r>
              <a:rPr lang="en-US" dirty="0"/>
              <a:t>website</a:t>
            </a:r>
            <a:r>
              <a:rPr lang="en-US" baseline="0" dirty="0"/>
              <a:t> ballard.dollarsforscholars.org and choose the students &amp; parents tab.   </a:t>
            </a:r>
          </a:p>
        </p:txBody>
      </p:sp>
      <p:sp>
        <p:nvSpPr>
          <p:cNvPr id="4" name="Slide Number Placeholder 3"/>
          <p:cNvSpPr>
            <a:spLocks noGrp="1"/>
          </p:cNvSpPr>
          <p:nvPr>
            <p:ph type="sldNum" sz="quarter" idx="10"/>
          </p:nvPr>
        </p:nvSpPr>
        <p:spPr/>
        <p:txBody>
          <a:bodyPr/>
          <a:lstStyle/>
          <a:p>
            <a:fld id="{2451A768-545A-44CD-B5A6-001F4E634436}" type="slidenum">
              <a:rPr lang="en-US" smtClean="0"/>
              <a:t>5</a:t>
            </a:fld>
            <a:endParaRPr lang="en-US"/>
          </a:p>
        </p:txBody>
      </p:sp>
    </p:spTree>
    <p:extLst>
      <p:ext uri="{BB962C8B-B14F-4D97-AF65-F5344CB8AC3E}">
        <p14:creationId xmlns:p14="http://schemas.microsoft.com/office/powerpoint/2010/main" val="32684037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and are encouraged to apply to all you matched to, but you will only end up receiving one scholarship.  </a:t>
            </a:r>
            <a:r>
              <a:rPr lang="en-US" b="1" dirty="0"/>
              <a:t>EVERYONE needs to apply to the one called Dollars for Scholars.  </a:t>
            </a:r>
          </a:p>
        </p:txBody>
      </p:sp>
      <p:sp>
        <p:nvSpPr>
          <p:cNvPr id="4" name="Slide Number Placeholder 3"/>
          <p:cNvSpPr>
            <a:spLocks noGrp="1"/>
          </p:cNvSpPr>
          <p:nvPr>
            <p:ph type="sldNum" sz="quarter" idx="5"/>
          </p:nvPr>
        </p:nvSpPr>
        <p:spPr/>
        <p:txBody>
          <a:bodyPr/>
          <a:lstStyle/>
          <a:p>
            <a:fld id="{2451A768-545A-44CD-B5A6-001F4E634436}" type="slidenum">
              <a:rPr lang="en-US" smtClean="0"/>
              <a:t>50</a:t>
            </a:fld>
            <a:endParaRPr lang="en-US"/>
          </a:p>
        </p:txBody>
      </p:sp>
    </p:spTree>
    <p:extLst>
      <p:ext uri="{BB962C8B-B14F-4D97-AF65-F5344CB8AC3E}">
        <p14:creationId xmlns:p14="http://schemas.microsoft.com/office/powerpoint/2010/main" val="37774057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get another page saying you agree to submit your application for us to review for the purpose of awarding you a scholarship, you provided truthful information and you agree to our scholarship policies such as you must use your scholarship by Dec 31, 2125 unless you are going into the military, etc.  Type your name in the box and click submit.  </a:t>
            </a:r>
          </a:p>
        </p:txBody>
      </p:sp>
      <p:sp>
        <p:nvSpPr>
          <p:cNvPr id="4" name="Slide Number Placeholder 3"/>
          <p:cNvSpPr>
            <a:spLocks noGrp="1"/>
          </p:cNvSpPr>
          <p:nvPr>
            <p:ph type="sldNum" sz="quarter" idx="5"/>
          </p:nvPr>
        </p:nvSpPr>
        <p:spPr/>
        <p:txBody>
          <a:bodyPr/>
          <a:lstStyle/>
          <a:p>
            <a:fld id="{2451A768-545A-44CD-B5A6-001F4E634436}" type="slidenum">
              <a:rPr lang="en-US" smtClean="0"/>
              <a:t>51</a:t>
            </a:fld>
            <a:endParaRPr lang="en-US"/>
          </a:p>
        </p:txBody>
      </p:sp>
    </p:spTree>
    <p:extLst>
      <p:ext uri="{BB962C8B-B14F-4D97-AF65-F5344CB8AC3E}">
        <p14:creationId xmlns:p14="http://schemas.microsoft.com/office/powerpoint/2010/main" val="13027379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you will come back to this page where you had the list of scholarships you matched to and applied to and notice they are not listed at the top now, they have moved down to the “scholarships I’ve applied for” area.  If there are some you didn’t apply to, they will still be in the top section and you can choose to hit apply up until the deadline or not apply for it at all.</a:t>
            </a:r>
          </a:p>
        </p:txBody>
      </p:sp>
      <p:sp>
        <p:nvSpPr>
          <p:cNvPr id="4" name="Slide Number Placeholder 3"/>
          <p:cNvSpPr>
            <a:spLocks noGrp="1"/>
          </p:cNvSpPr>
          <p:nvPr>
            <p:ph type="sldNum" sz="quarter" idx="5"/>
          </p:nvPr>
        </p:nvSpPr>
        <p:spPr/>
        <p:txBody>
          <a:bodyPr/>
          <a:lstStyle/>
          <a:p>
            <a:fld id="{2451A768-545A-44CD-B5A6-001F4E634436}" type="slidenum">
              <a:rPr lang="en-US" smtClean="0"/>
              <a:t>52</a:t>
            </a:fld>
            <a:endParaRPr lang="en-US"/>
          </a:p>
        </p:txBody>
      </p:sp>
    </p:spTree>
    <p:extLst>
      <p:ext uri="{BB962C8B-B14F-4D97-AF65-F5344CB8AC3E}">
        <p14:creationId xmlns:p14="http://schemas.microsoft.com/office/powerpoint/2010/main" val="265373018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scroll down the page, there is the list of scholarships you’ve applied for. Again, you will end up only getting one of these.  NOW, you are done.  We keep it a secret which scholarship you are getting until awards night.  Then after scholarship awards night in April, I will go back into </a:t>
            </a:r>
            <a:r>
              <a:rPr lang="en-US" dirty="0" err="1"/>
              <a:t>chapternet</a:t>
            </a:r>
            <a:r>
              <a:rPr lang="en-US" dirty="0"/>
              <a:t> and “award” the scholarship you received and it will then show up under “scholarships I’ve been awarded”.  Then you will be advised how to go back into </a:t>
            </a:r>
            <a:r>
              <a:rPr lang="en-US" dirty="0" err="1"/>
              <a:t>chapternet</a:t>
            </a:r>
            <a:r>
              <a:rPr lang="en-US" dirty="0"/>
              <a:t> before you start college to accept the scholarship you were awarded.</a:t>
            </a:r>
          </a:p>
        </p:txBody>
      </p:sp>
      <p:sp>
        <p:nvSpPr>
          <p:cNvPr id="4" name="Slide Number Placeholder 3"/>
          <p:cNvSpPr>
            <a:spLocks noGrp="1"/>
          </p:cNvSpPr>
          <p:nvPr>
            <p:ph type="sldNum" sz="quarter" idx="5"/>
          </p:nvPr>
        </p:nvSpPr>
        <p:spPr/>
        <p:txBody>
          <a:bodyPr/>
          <a:lstStyle/>
          <a:p>
            <a:fld id="{2451A768-545A-44CD-B5A6-001F4E634436}" type="slidenum">
              <a:rPr lang="en-US" smtClean="0"/>
              <a:t>53</a:t>
            </a:fld>
            <a:endParaRPr lang="en-US"/>
          </a:p>
        </p:txBody>
      </p:sp>
    </p:spTree>
    <p:extLst>
      <p:ext uri="{BB962C8B-B14F-4D97-AF65-F5344CB8AC3E}">
        <p14:creationId xmlns:p14="http://schemas.microsoft.com/office/powerpoint/2010/main" val="158486864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made it. Sometimes a donor comes to us and wants to set up a new scholarship let’s say at the end of February and you’ve already completed your application.  If the scholarship has a preference and you meet that preference, is it too late to get into that eligible pool?  Not if you go back into your application, on the dashboard, go to the my scholarships section.</a:t>
            </a:r>
          </a:p>
        </p:txBody>
      </p:sp>
      <p:sp>
        <p:nvSpPr>
          <p:cNvPr id="4" name="Slide Number Placeholder 3"/>
          <p:cNvSpPr>
            <a:spLocks noGrp="1"/>
          </p:cNvSpPr>
          <p:nvPr>
            <p:ph type="sldNum" sz="quarter" idx="5"/>
          </p:nvPr>
        </p:nvSpPr>
        <p:spPr/>
        <p:txBody>
          <a:bodyPr/>
          <a:lstStyle/>
          <a:p>
            <a:fld id="{2451A768-545A-44CD-B5A6-001F4E634436}" type="slidenum">
              <a:rPr lang="en-US" smtClean="0"/>
              <a:t>54</a:t>
            </a:fld>
            <a:endParaRPr lang="en-US"/>
          </a:p>
        </p:txBody>
      </p:sp>
    </p:spTree>
    <p:extLst>
      <p:ext uri="{BB962C8B-B14F-4D97-AF65-F5344CB8AC3E}">
        <p14:creationId xmlns:p14="http://schemas.microsoft.com/office/powerpoint/2010/main" val="215384714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click the search for scholarships button again.  </a:t>
            </a:r>
          </a:p>
        </p:txBody>
      </p:sp>
      <p:sp>
        <p:nvSpPr>
          <p:cNvPr id="4" name="Slide Number Placeholder 3"/>
          <p:cNvSpPr>
            <a:spLocks noGrp="1"/>
          </p:cNvSpPr>
          <p:nvPr>
            <p:ph type="sldNum" sz="quarter" idx="5"/>
          </p:nvPr>
        </p:nvSpPr>
        <p:spPr/>
        <p:txBody>
          <a:bodyPr/>
          <a:lstStyle/>
          <a:p>
            <a:fld id="{2451A768-545A-44CD-B5A6-001F4E634436}" type="slidenum">
              <a:rPr lang="en-US" smtClean="0"/>
              <a:t>55</a:t>
            </a:fld>
            <a:endParaRPr lang="en-US"/>
          </a:p>
        </p:txBody>
      </p:sp>
    </p:spTree>
    <p:extLst>
      <p:ext uri="{BB962C8B-B14F-4D97-AF65-F5344CB8AC3E}">
        <p14:creationId xmlns:p14="http://schemas.microsoft.com/office/powerpoint/2010/main" val="32695882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will bring up this page where all the scholarships you applied to are now below that heading, but there is a button at the top where you can verify your eligibility in case new scholarships were added after you searched and applied to scholarships.  This will pull you in to the pool of eligible applicants if you meet the preferences for this new scholarship.  Then it will show up under scholarship applications to complete and you can click the apply button to apply for it.   That doesn’t happen often, but it can, so it’s a good idea to verify your eligibility near the deadline date.</a:t>
            </a:r>
          </a:p>
        </p:txBody>
      </p:sp>
      <p:sp>
        <p:nvSpPr>
          <p:cNvPr id="4" name="Slide Number Placeholder 3"/>
          <p:cNvSpPr>
            <a:spLocks noGrp="1"/>
          </p:cNvSpPr>
          <p:nvPr>
            <p:ph type="sldNum" sz="quarter" idx="5"/>
          </p:nvPr>
        </p:nvSpPr>
        <p:spPr/>
        <p:txBody>
          <a:bodyPr/>
          <a:lstStyle/>
          <a:p>
            <a:fld id="{2451A768-545A-44CD-B5A6-001F4E634436}" type="slidenum">
              <a:rPr lang="en-US" smtClean="0"/>
              <a:t>56</a:t>
            </a:fld>
            <a:endParaRPr lang="en-US"/>
          </a:p>
        </p:txBody>
      </p:sp>
    </p:spTree>
    <p:extLst>
      <p:ext uri="{BB962C8B-B14F-4D97-AF65-F5344CB8AC3E}">
        <p14:creationId xmlns:p14="http://schemas.microsoft.com/office/powerpoint/2010/main" val="225709156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back at your dashboard is where you can log out, continue to work on your profile (aka scholarship application) or,.</a:t>
            </a:r>
          </a:p>
        </p:txBody>
      </p:sp>
      <p:sp>
        <p:nvSpPr>
          <p:cNvPr id="4" name="Slide Number Placeholder 3"/>
          <p:cNvSpPr>
            <a:spLocks noGrp="1"/>
          </p:cNvSpPr>
          <p:nvPr>
            <p:ph type="sldNum" sz="quarter" idx="5"/>
          </p:nvPr>
        </p:nvSpPr>
        <p:spPr/>
        <p:txBody>
          <a:bodyPr/>
          <a:lstStyle/>
          <a:p>
            <a:fld id="{2451A768-545A-44CD-B5A6-001F4E634436}" type="slidenum">
              <a:rPr lang="en-US" smtClean="0"/>
              <a:t>57</a:t>
            </a:fld>
            <a:endParaRPr lang="en-US"/>
          </a:p>
        </p:txBody>
      </p:sp>
    </p:spTree>
    <p:extLst>
      <p:ext uri="{BB962C8B-B14F-4D97-AF65-F5344CB8AC3E}">
        <p14:creationId xmlns:p14="http://schemas.microsoft.com/office/powerpoint/2010/main" val="311211420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ways you can get help or answers to your questions about filling out your application.  </a:t>
            </a:r>
          </a:p>
          <a:p>
            <a:endParaRPr lang="en-US" dirty="0"/>
          </a:p>
          <a:p>
            <a:r>
              <a:rPr lang="en-US" dirty="0"/>
              <a:t>Ms. </a:t>
            </a:r>
            <a:r>
              <a:rPr lang="en-US" dirty="0" err="1"/>
              <a:t>Doland</a:t>
            </a:r>
            <a:r>
              <a:rPr lang="en-US" dirty="0"/>
              <a:t> will be visiting all the sections of Econ class on one day in January to help you finish up if you haven’t already.  You can bring your questions that day.</a:t>
            </a:r>
          </a:p>
          <a:p>
            <a:endParaRPr lang="en-US" dirty="0"/>
          </a:p>
          <a:p>
            <a:r>
              <a:rPr lang="en-US" dirty="0"/>
              <a:t>You can email our committee at our email address.  We may not check it every single day, but we will monitor it more frequently as we get closer to the deadline.  </a:t>
            </a:r>
          </a:p>
          <a:p>
            <a:endParaRPr lang="en-US" dirty="0"/>
          </a:p>
          <a:p>
            <a:r>
              <a:rPr lang="en-US" dirty="0"/>
              <a:t>I suggest you pick up a handout today as you leave or get one in the office.</a:t>
            </a:r>
          </a:p>
          <a:p>
            <a:endParaRPr lang="en-US" dirty="0"/>
          </a:p>
          <a:p>
            <a:r>
              <a:rPr lang="en-US" dirty="0"/>
              <a:t>When in </a:t>
            </a:r>
            <a:r>
              <a:rPr lang="en-US" dirty="0" err="1"/>
              <a:t>ChapterNet</a:t>
            </a:r>
            <a:r>
              <a:rPr lang="en-US" dirty="0"/>
              <a:t>, you can click the support tab or the help button to get technical help.</a:t>
            </a:r>
          </a:p>
          <a:p>
            <a:endParaRPr lang="en-US" dirty="0"/>
          </a:p>
          <a:p>
            <a:r>
              <a:rPr lang="en-US" dirty="0"/>
              <a:t>You can go to the ballard.dollarsforscholars.org website, student and parents tab where you work on your application and there is a link to more detailed instructions you can download.</a:t>
            </a:r>
          </a:p>
        </p:txBody>
      </p:sp>
      <p:sp>
        <p:nvSpPr>
          <p:cNvPr id="4" name="Slide Number Placeholder 3"/>
          <p:cNvSpPr>
            <a:spLocks noGrp="1"/>
          </p:cNvSpPr>
          <p:nvPr>
            <p:ph type="sldNum" sz="quarter" idx="5"/>
          </p:nvPr>
        </p:nvSpPr>
        <p:spPr/>
        <p:txBody>
          <a:bodyPr/>
          <a:lstStyle/>
          <a:p>
            <a:fld id="{2451A768-545A-44CD-B5A6-001F4E634436}" type="slidenum">
              <a:rPr lang="en-US" smtClean="0"/>
              <a:t>58</a:t>
            </a:fld>
            <a:endParaRPr lang="en-US"/>
          </a:p>
        </p:txBody>
      </p:sp>
    </p:spTree>
    <p:extLst>
      <p:ext uri="{BB962C8B-B14F-4D97-AF65-F5344CB8AC3E}">
        <p14:creationId xmlns:p14="http://schemas.microsoft.com/office/powerpoint/2010/main" val="194746863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 you to successfully apply, so we will remind you</a:t>
            </a:r>
            <a:r>
              <a:rPr lang="en-US" baseline="0" dirty="0"/>
              <a:t> about upcoming deadlines in announcements so listen for them.  </a:t>
            </a:r>
          </a:p>
          <a:p>
            <a:endParaRPr lang="en-US" baseline="0" dirty="0"/>
          </a:p>
          <a:p>
            <a:r>
              <a:rPr lang="en-US" baseline="0" dirty="0"/>
              <a:t>Once you start your application, we can email you things to remind you what you still have to do, so check for them at the email you are using for your account.  The emails will usually come from me personally, rather than DFS or SA so don’t ignore them.  I will always try to say DFS in the subject so you know its about your application.</a:t>
            </a:r>
          </a:p>
          <a:p>
            <a:endParaRPr lang="en-US" baseline="0" dirty="0"/>
          </a:p>
        </p:txBody>
      </p:sp>
      <p:sp>
        <p:nvSpPr>
          <p:cNvPr id="4" name="Slide Number Placeholder 3"/>
          <p:cNvSpPr>
            <a:spLocks noGrp="1"/>
          </p:cNvSpPr>
          <p:nvPr>
            <p:ph type="sldNum" sz="quarter" idx="10"/>
          </p:nvPr>
        </p:nvSpPr>
        <p:spPr/>
        <p:txBody>
          <a:bodyPr/>
          <a:lstStyle/>
          <a:p>
            <a:fld id="{2451A768-545A-44CD-B5A6-001F4E634436}" type="slidenum">
              <a:rPr lang="en-US" smtClean="0"/>
              <a:t>59</a:t>
            </a:fld>
            <a:endParaRPr lang="en-US"/>
          </a:p>
        </p:txBody>
      </p:sp>
    </p:spTree>
    <p:extLst>
      <p:ext uri="{BB962C8B-B14F-4D97-AF65-F5344CB8AC3E}">
        <p14:creationId xmlns:p14="http://schemas.microsoft.com/office/powerpoint/2010/main" val="2736003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 students &amp; parents tab is on the far right.  There is information in this area that you can read at another time, but for now, …</a:t>
            </a:r>
          </a:p>
        </p:txBody>
      </p:sp>
      <p:sp>
        <p:nvSpPr>
          <p:cNvPr id="4" name="Slide Number Placeholder 3"/>
          <p:cNvSpPr>
            <a:spLocks noGrp="1"/>
          </p:cNvSpPr>
          <p:nvPr>
            <p:ph type="sldNum" sz="quarter" idx="5"/>
          </p:nvPr>
        </p:nvSpPr>
        <p:spPr/>
        <p:txBody>
          <a:bodyPr/>
          <a:lstStyle/>
          <a:p>
            <a:fld id="{2451A768-545A-44CD-B5A6-001F4E634436}" type="slidenum">
              <a:rPr lang="en-US" smtClean="0"/>
              <a:t>6</a:t>
            </a:fld>
            <a:endParaRPr lang="en-US"/>
          </a:p>
        </p:txBody>
      </p:sp>
    </p:spTree>
    <p:extLst>
      <p:ext uri="{BB962C8B-B14F-4D97-AF65-F5344CB8AC3E}">
        <p14:creationId xmlns:p14="http://schemas.microsoft.com/office/powerpoint/2010/main" val="381238912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realize this one scholarship won’t pay for all of your college expenses, but e</a:t>
            </a:r>
            <a:r>
              <a:rPr lang="en-US" dirty="0"/>
              <a:t>very</a:t>
            </a:r>
            <a:r>
              <a:rPr lang="en-US" baseline="0" dirty="0"/>
              <a:t> scholarship you can secure makes college a little bit easier to pay for.  Don’t pass up a DFS one where a local donor wants to help you succeed.  Any questions?</a:t>
            </a:r>
            <a:endParaRPr lang="en-US" dirty="0"/>
          </a:p>
        </p:txBody>
      </p:sp>
      <p:sp>
        <p:nvSpPr>
          <p:cNvPr id="4" name="Slide Number Placeholder 3"/>
          <p:cNvSpPr>
            <a:spLocks noGrp="1"/>
          </p:cNvSpPr>
          <p:nvPr>
            <p:ph type="sldNum" sz="quarter" idx="10"/>
          </p:nvPr>
        </p:nvSpPr>
        <p:spPr/>
        <p:txBody>
          <a:bodyPr/>
          <a:lstStyle/>
          <a:p>
            <a:fld id="{2451A768-545A-44CD-B5A6-001F4E634436}" type="slidenum">
              <a:rPr lang="en-US" smtClean="0"/>
              <a:t>60</a:t>
            </a:fld>
            <a:endParaRPr lang="en-US"/>
          </a:p>
        </p:txBody>
      </p:sp>
    </p:spTree>
    <p:extLst>
      <p:ext uri="{BB962C8B-B14F-4D97-AF65-F5344CB8AC3E}">
        <p14:creationId xmlns:p14="http://schemas.microsoft.com/office/powerpoint/2010/main" val="4275133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it is at the very bottom of the page</a:t>
            </a:r>
          </a:p>
        </p:txBody>
      </p:sp>
      <p:sp>
        <p:nvSpPr>
          <p:cNvPr id="4" name="Slide Number Placeholder 3"/>
          <p:cNvSpPr>
            <a:spLocks noGrp="1"/>
          </p:cNvSpPr>
          <p:nvPr>
            <p:ph type="sldNum" sz="quarter" idx="5"/>
          </p:nvPr>
        </p:nvSpPr>
        <p:spPr/>
        <p:txBody>
          <a:bodyPr/>
          <a:lstStyle/>
          <a:p>
            <a:fld id="{2451A768-545A-44CD-B5A6-001F4E634436}" type="slidenum">
              <a:rPr lang="en-US" smtClean="0"/>
              <a:t>7</a:t>
            </a:fld>
            <a:endParaRPr lang="en-US"/>
          </a:p>
        </p:txBody>
      </p:sp>
    </p:spTree>
    <p:extLst>
      <p:ext uri="{BB962C8B-B14F-4D97-AF65-F5344CB8AC3E}">
        <p14:creationId xmlns:p14="http://schemas.microsoft.com/office/powerpoint/2010/main" val="2766069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first thing you are going to do is create an account.  For this account, you will be entering an email address for how we contact you.  You will NOT use your Ballard student email address.  You will need an email address that you can check that is NOT your Ballard email address because your Ballard address will be cut off after you graduate, but we are going to need to continue to communicate with each other about your scholarship at least into the summer.  I know most of you don’t use email much anymore, but if you want to get a scholarship from us, you’re going to have to use it for a few months, at least because that is how </a:t>
            </a:r>
            <a:r>
              <a:rPr lang="en-US" baseline="0" dirty="0" err="1"/>
              <a:t>ChapterNet</a:t>
            </a:r>
            <a:r>
              <a:rPr lang="en-US" baseline="0" dirty="0"/>
              <a:t> works.</a:t>
            </a:r>
          </a:p>
          <a:p>
            <a:endParaRPr lang="en-US" baseline="0" dirty="0"/>
          </a:p>
          <a:p>
            <a:r>
              <a:rPr lang="en-US" baseline="0" dirty="0"/>
              <a:t>Once your account is set up, you will start filling out the different sections of the application.  Keep in mind, you can go back to your application and add to it or change it up until the deadline.  Please make sure you always use the same account so you don’t have 2 or 3 different applications going at once.   So, you’re going to have to remember the email address and password you use.</a:t>
            </a:r>
          </a:p>
          <a:p>
            <a:endParaRPr lang="en-US" baseline="0" dirty="0"/>
          </a:p>
          <a:p>
            <a:r>
              <a:rPr lang="en-US" baseline="0" dirty="0"/>
              <a:t>Ok, now we are ready to get going in </a:t>
            </a:r>
            <a:r>
              <a:rPr lang="en-US" baseline="0" dirty="0" err="1"/>
              <a:t>ChapterNet</a:t>
            </a:r>
            <a:r>
              <a:rPr lang="en-US" baseline="0" dirty="0"/>
              <a:t>.</a:t>
            </a:r>
          </a:p>
          <a:p>
            <a:endParaRPr lang="en-US" baseline="0" dirty="0"/>
          </a:p>
          <a:p>
            <a:endParaRPr lang="en-US" baseline="0" dirty="0"/>
          </a:p>
          <a:p>
            <a:r>
              <a:rPr lang="en-US" baseline="0" dirty="0"/>
              <a:t>Any questions at this point before we have you start creating your account?  </a:t>
            </a:r>
          </a:p>
          <a:p>
            <a:endParaRPr lang="en-US" dirty="0"/>
          </a:p>
        </p:txBody>
      </p:sp>
      <p:sp>
        <p:nvSpPr>
          <p:cNvPr id="4" name="Slide Number Placeholder 3"/>
          <p:cNvSpPr>
            <a:spLocks noGrp="1"/>
          </p:cNvSpPr>
          <p:nvPr>
            <p:ph type="sldNum" sz="quarter" idx="10"/>
          </p:nvPr>
        </p:nvSpPr>
        <p:spPr/>
        <p:txBody>
          <a:bodyPr/>
          <a:lstStyle/>
          <a:p>
            <a:fld id="{2451A768-545A-44CD-B5A6-001F4E634436}" type="slidenum">
              <a:rPr lang="en-US" smtClean="0"/>
              <a:t>8</a:t>
            </a:fld>
            <a:endParaRPr lang="en-US"/>
          </a:p>
        </p:txBody>
      </p:sp>
    </p:spTree>
    <p:extLst>
      <p:ext uri="{BB962C8B-B14F-4D97-AF65-F5344CB8AC3E}">
        <p14:creationId xmlns:p14="http://schemas.microsoft.com/office/powerpoint/2010/main" val="3415347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time you go to log in, you will have to create your account.  This will send instructions to the email address you choose.  Do NOT use your school email address.  You’ll need to access this site after your graduate. </a:t>
            </a:r>
          </a:p>
          <a:p>
            <a:r>
              <a:rPr lang="en-US" dirty="0"/>
              <a:t>For subsequent log-ins, you will use the box at the bottom of the screen.  </a:t>
            </a:r>
          </a:p>
          <a:p>
            <a:r>
              <a:rPr lang="en-US" dirty="0"/>
              <a:t>Remember your password!  We do not have access to retrieve or reset your password.  If you forget it, you’ll need to start a new profile. </a:t>
            </a:r>
          </a:p>
        </p:txBody>
      </p:sp>
      <p:sp>
        <p:nvSpPr>
          <p:cNvPr id="4" name="Slide Number Placeholder 3"/>
          <p:cNvSpPr>
            <a:spLocks noGrp="1"/>
          </p:cNvSpPr>
          <p:nvPr>
            <p:ph type="sldNum" sz="quarter" idx="5"/>
          </p:nvPr>
        </p:nvSpPr>
        <p:spPr/>
        <p:txBody>
          <a:bodyPr/>
          <a:lstStyle/>
          <a:p>
            <a:fld id="{2451A768-545A-44CD-B5A6-001F4E634436}" type="slidenum">
              <a:rPr lang="en-US" smtClean="0"/>
              <a:t>9</a:t>
            </a:fld>
            <a:endParaRPr lang="en-US"/>
          </a:p>
        </p:txBody>
      </p:sp>
    </p:spTree>
    <p:extLst>
      <p:ext uri="{BB962C8B-B14F-4D97-AF65-F5344CB8AC3E}">
        <p14:creationId xmlns:p14="http://schemas.microsoft.com/office/powerpoint/2010/main" val="73856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1562E6D-5209-44CD-B496-77798B08FC43}" type="datetimeFigureOut">
              <a:rPr lang="en-US" smtClean="0"/>
              <a:t>11/26/2023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34C19C-2B3C-4AF2-A6AE-225666BDCD7D}" type="slidenum">
              <a:rPr lang="en-US" smtClean="0"/>
              <a:t>‹#›</a:t>
            </a:fld>
            <a:endParaRPr lang="en-US"/>
          </a:p>
        </p:txBody>
      </p:sp>
    </p:spTree>
    <p:extLst>
      <p:ext uri="{BB962C8B-B14F-4D97-AF65-F5344CB8AC3E}">
        <p14:creationId xmlns:p14="http://schemas.microsoft.com/office/powerpoint/2010/main" val="1806659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562E6D-5209-44CD-B496-77798B08FC43}" type="datetimeFigureOut">
              <a:rPr lang="en-US" smtClean="0"/>
              <a:t>11/26/2023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34C19C-2B3C-4AF2-A6AE-225666BDCD7D}" type="slidenum">
              <a:rPr lang="en-US" smtClean="0"/>
              <a:t>‹#›</a:t>
            </a:fld>
            <a:endParaRPr lang="en-US"/>
          </a:p>
        </p:txBody>
      </p:sp>
    </p:spTree>
    <p:extLst>
      <p:ext uri="{BB962C8B-B14F-4D97-AF65-F5344CB8AC3E}">
        <p14:creationId xmlns:p14="http://schemas.microsoft.com/office/powerpoint/2010/main" val="400477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562E6D-5209-44CD-B496-77798B08FC43}" type="datetimeFigureOut">
              <a:rPr lang="en-US" smtClean="0"/>
              <a:t>11/26/2023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34C19C-2B3C-4AF2-A6AE-225666BDCD7D}" type="slidenum">
              <a:rPr lang="en-US" smtClean="0"/>
              <a:t>‹#›</a:t>
            </a:fld>
            <a:endParaRPr lang="en-US"/>
          </a:p>
        </p:txBody>
      </p:sp>
    </p:spTree>
    <p:extLst>
      <p:ext uri="{BB962C8B-B14F-4D97-AF65-F5344CB8AC3E}">
        <p14:creationId xmlns:p14="http://schemas.microsoft.com/office/powerpoint/2010/main" val="4239974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562E6D-5209-44CD-B496-77798B08FC43}" type="datetimeFigureOut">
              <a:rPr lang="en-US" smtClean="0"/>
              <a:t>11/26/2023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34C19C-2B3C-4AF2-A6AE-225666BDCD7D}" type="slidenum">
              <a:rPr lang="en-US" smtClean="0"/>
              <a:t>‹#›</a:t>
            </a:fld>
            <a:endParaRPr lang="en-US"/>
          </a:p>
        </p:txBody>
      </p:sp>
    </p:spTree>
    <p:extLst>
      <p:ext uri="{BB962C8B-B14F-4D97-AF65-F5344CB8AC3E}">
        <p14:creationId xmlns:p14="http://schemas.microsoft.com/office/powerpoint/2010/main" val="1448809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562E6D-5209-44CD-B496-77798B08FC43}" type="datetimeFigureOut">
              <a:rPr lang="en-US" smtClean="0"/>
              <a:t>11/26/2023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34C19C-2B3C-4AF2-A6AE-225666BDCD7D}" type="slidenum">
              <a:rPr lang="en-US" smtClean="0"/>
              <a:t>‹#›</a:t>
            </a:fld>
            <a:endParaRPr lang="en-US"/>
          </a:p>
        </p:txBody>
      </p:sp>
    </p:spTree>
    <p:extLst>
      <p:ext uri="{BB962C8B-B14F-4D97-AF65-F5344CB8AC3E}">
        <p14:creationId xmlns:p14="http://schemas.microsoft.com/office/powerpoint/2010/main" val="3747795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1562E6D-5209-44CD-B496-77798B08FC43}" type="datetimeFigureOut">
              <a:rPr lang="en-US" smtClean="0"/>
              <a:t>11/26/2023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34C19C-2B3C-4AF2-A6AE-225666BDCD7D}" type="slidenum">
              <a:rPr lang="en-US" smtClean="0"/>
              <a:t>‹#›</a:t>
            </a:fld>
            <a:endParaRPr lang="en-US"/>
          </a:p>
        </p:txBody>
      </p:sp>
    </p:spTree>
    <p:extLst>
      <p:ext uri="{BB962C8B-B14F-4D97-AF65-F5344CB8AC3E}">
        <p14:creationId xmlns:p14="http://schemas.microsoft.com/office/powerpoint/2010/main" val="2353367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562E6D-5209-44CD-B496-77798B08FC43}" type="datetimeFigureOut">
              <a:rPr lang="en-US" smtClean="0"/>
              <a:t>11/26/2023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34C19C-2B3C-4AF2-A6AE-225666BDCD7D}" type="slidenum">
              <a:rPr lang="en-US" smtClean="0"/>
              <a:t>‹#›</a:t>
            </a:fld>
            <a:endParaRPr lang="en-US"/>
          </a:p>
        </p:txBody>
      </p:sp>
    </p:spTree>
    <p:extLst>
      <p:ext uri="{BB962C8B-B14F-4D97-AF65-F5344CB8AC3E}">
        <p14:creationId xmlns:p14="http://schemas.microsoft.com/office/powerpoint/2010/main" val="3098314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1562E6D-5209-44CD-B496-77798B08FC43}" type="datetimeFigureOut">
              <a:rPr lang="en-US" smtClean="0"/>
              <a:t>11/26/2023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34C19C-2B3C-4AF2-A6AE-225666BDCD7D}" type="slidenum">
              <a:rPr lang="en-US" smtClean="0"/>
              <a:t>‹#›</a:t>
            </a:fld>
            <a:endParaRPr lang="en-US"/>
          </a:p>
        </p:txBody>
      </p:sp>
    </p:spTree>
    <p:extLst>
      <p:ext uri="{BB962C8B-B14F-4D97-AF65-F5344CB8AC3E}">
        <p14:creationId xmlns:p14="http://schemas.microsoft.com/office/powerpoint/2010/main" val="1644722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562E6D-5209-44CD-B496-77798B08FC43}" type="datetimeFigureOut">
              <a:rPr lang="en-US" smtClean="0"/>
              <a:t>11/26/2023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34C19C-2B3C-4AF2-A6AE-225666BDCD7D}" type="slidenum">
              <a:rPr lang="en-US" smtClean="0"/>
              <a:t>‹#›</a:t>
            </a:fld>
            <a:endParaRPr lang="en-US"/>
          </a:p>
        </p:txBody>
      </p:sp>
    </p:spTree>
    <p:extLst>
      <p:ext uri="{BB962C8B-B14F-4D97-AF65-F5344CB8AC3E}">
        <p14:creationId xmlns:p14="http://schemas.microsoft.com/office/powerpoint/2010/main" val="1784276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562E6D-5209-44CD-B496-77798B08FC43}" type="datetimeFigureOut">
              <a:rPr lang="en-US" smtClean="0"/>
              <a:t>11/26/2023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34C19C-2B3C-4AF2-A6AE-225666BDCD7D}" type="slidenum">
              <a:rPr lang="en-US" smtClean="0"/>
              <a:t>‹#›</a:t>
            </a:fld>
            <a:endParaRPr lang="en-US"/>
          </a:p>
        </p:txBody>
      </p:sp>
    </p:spTree>
    <p:extLst>
      <p:ext uri="{BB962C8B-B14F-4D97-AF65-F5344CB8AC3E}">
        <p14:creationId xmlns:p14="http://schemas.microsoft.com/office/powerpoint/2010/main" val="310663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562E6D-5209-44CD-B496-77798B08FC43}" type="datetimeFigureOut">
              <a:rPr lang="en-US" smtClean="0"/>
              <a:t>11/26/2023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34C19C-2B3C-4AF2-A6AE-225666BDCD7D}" type="slidenum">
              <a:rPr lang="en-US" smtClean="0"/>
              <a:t>‹#›</a:t>
            </a:fld>
            <a:endParaRPr lang="en-US"/>
          </a:p>
        </p:txBody>
      </p:sp>
    </p:spTree>
    <p:extLst>
      <p:ext uri="{BB962C8B-B14F-4D97-AF65-F5344CB8AC3E}">
        <p14:creationId xmlns:p14="http://schemas.microsoft.com/office/powerpoint/2010/main" val="2936556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562E6D-5209-44CD-B496-77798B08FC43}" type="datetimeFigureOut">
              <a:rPr lang="en-US" smtClean="0"/>
              <a:t>11/26/2023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34C19C-2B3C-4AF2-A6AE-225666BDCD7D}" type="slidenum">
              <a:rPr lang="en-US" smtClean="0"/>
              <a:t>‹#›</a:t>
            </a:fld>
            <a:endParaRPr lang="en-US"/>
          </a:p>
        </p:txBody>
      </p:sp>
    </p:spTree>
    <p:extLst>
      <p:ext uri="{BB962C8B-B14F-4D97-AF65-F5344CB8AC3E}">
        <p14:creationId xmlns:p14="http://schemas.microsoft.com/office/powerpoint/2010/main" val="81255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hyperlink" Target="https://creativecommons.org/licenses/by-nc-sa/3.0/" TargetMode="External"/><Relationship Id="rId5" Type="http://schemas.openxmlformats.org/officeDocument/2006/relationships/hyperlink" Target="http://www.eoi.es/blogs/alfredo-fernandez-lorenzo/2015/05/31/pautas-para-gestionar-el-estres-laboral/" TargetMode="External"/><Relationship Id="rId4" Type="http://schemas.openxmlformats.org/officeDocument/2006/relationships/image" Target="../media/image45.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hyperlink" Target="https://creativecommons.org/licenses/by-nc-sa/3.0/" TargetMode="External"/><Relationship Id="rId5" Type="http://schemas.openxmlformats.org/officeDocument/2006/relationships/hyperlink" Target="https://sansdosage.blogspot.com/2012/06/holding-it-in.html" TargetMode="External"/><Relationship Id="rId4" Type="http://schemas.openxmlformats.org/officeDocument/2006/relationships/image" Target="../media/image49.jpg"/></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mailto:ballarddfs@gmail.com"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59.xml.rels><?xml version="1.0" encoding="UTF-8" standalone="yes"?>
<Relationships xmlns="http://schemas.openxmlformats.org/package/2006/relationships"><Relationship Id="rId3" Type="http://schemas.openxmlformats.org/officeDocument/2006/relationships/hyperlink" Target="mailto:ballarddfs@gmail.com"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hyperlink" Target="mailto:ballarddfs@gmail.com"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53.jp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85801"/>
            <a:ext cx="2057400" cy="1143000"/>
          </a:xfrm>
        </p:spPr>
        <p:txBody>
          <a:bodyPr/>
          <a:lstStyle/>
          <a:p>
            <a:endParaRPr lang="en-US" dirty="0"/>
          </a:p>
        </p:txBody>
      </p:sp>
      <p:sp>
        <p:nvSpPr>
          <p:cNvPr id="3" name="Subtitle 2"/>
          <p:cNvSpPr>
            <a:spLocks noGrp="1"/>
          </p:cNvSpPr>
          <p:nvPr>
            <p:ph type="subTitle" idx="1"/>
          </p:nvPr>
        </p:nvSpPr>
        <p:spPr>
          <a:xfrm>
            <a:off x="1447800" y="2743200"/>
            <a:ext cx="6400800" cy="2286000"/>
          </a:xfrm>
        </p:spPr>
        <p:txBody>
          <a:bodyPr>
            <a:normAutofit fontScale="92500"/>
          </a:bodyPr>
          <a:lstStyle/>
          <a:p>
            <a:endParaRPr lang="en-US" sz="4000" b="1" dirty="0">
              <a:solidFill>
                <a:schemeClr val="tx2"/>
              </a:solidFill>
            </a:endParaRPr>
          </a:p>
          <a:p>
            <a:r>
              <a:rPr lang="en-US" sz="4000" b="1" dirty="0">
                <a:solidFill>
                  <a:schemeClr val="accent1">
                    <a:lumMod val="50000"/>
                  </a:schemeClr>
                </a:solidFill>
              </a:rPr>
              <a:t>How to Apply for a Ballard Dollars for Scholars Scholarship</a:t>
            </a:r>
          </a:p>
          <a:p>
            <a:endParaRPr lang="en-US" sz="4000" b="1" dirty="0">
              <a:solidFill>
                <a:schemeClr val="accent1">
                  <a:lumMod val="50000"/>
                </a:schemeClr>
              </a:solidFill>
            </a:endParaRPr>
          </a:p>
          <a:p>
            <a:endParaRPr lang="en-US" sz="4000" b="1" dirty="0">
              <a:solidFill>
                <a:schemeClr val="accent1">
                  <a:lumMod val="50000"/>
                </a:schemeClr>
              </a:solidFill>
            </a:endParaRPr>
          </a:p>
        </p:txBody>
      </p:sp>
      <p:pic>
        <p:nvPicPr>
          <p:cNvPr id="6" name="Picture 5">
            <a:extLst>
              <a:ext uri="{FF2B5EF4-FFF2-40B4-BE49-F238E27FC236}">
                <a16:creationId xmlns:a16="http://schemas.microsoft.com/office/drawing/2014/main" id="{F2560060-3D57-4E56-9D8B-97C0A02507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381000"/>
            <a:ext cx="5449480" cy="2133600"/>
          </a:xfrm>
          <a:prstGeom prst="rect">
            <a:avLst/>
          </a:prstGeom>
        </p:spPr>
      </p:pic>
    </p:spTree>
    <p:extLst>
      <p:ext uri="{BB962C8B-B14F-4D97-AF65-F5344CB8AC3E}">
        <p14:creationId xmlns:p14="http://schemas.microsoft.com/office/powerpoint/2010/main" val="2492625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9BF93-6869-42A8-88AF-CF07CF045C13}"/>
              </a:ext>
            </a:extLst>
          </p:cNvPr>
          <p:cNvSpPr>
            <a:spLocks noGrp="1"/>
          </p:cNvSpPr>
          <p:nvPr>
            <p:ph type="title"/>
          </p:nvPr>
        </p:nvSpPr>
        <p:spPr>
          <a:xfrm>
            <a:off x="457200" y="274638"/>
            <a:ext cx="8229600" cy="457200"/>
          </a:xfrm>
        </p:spPr>
        <p:txBody>
          <a:bodyPr>
            <a:normAutofit/>
          </a:bodyPr>
          <a:lstStyle/>
          <a:p>
            <a:r>
              <a:rPr lang="en-US" sz="2400" dirty="0">
                <a:solidFill>
                  <a:srgbClr val="FF0000"/>
                </a:solidFill>
              </a:rPr>
              <a:t>Choose Ballard Community Senior High School in Huxley</a:t>
            </a:r>
          </a:p>
        </p:txBody>
      </p:sp>
      <p:pic>
        <p:nvPicPr>
          <p:cNvPr id="5" name="Content Placeholder 4">
            <a:extLst>
              <a:ext uri="{FF2B5EF4-FFF2-40B4-BE49-F238E27FC236}">
                <a16:creationId xmlns:a16="http://schemas.microsoft.com/office/drawing/2014/main" id="{8E36F6E2-A35C-44E1-BAF6-22C0822B6A9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730688"/>
            <a:ext cx="8153400" cy="5852673"/>
          </a:xfrm>
        </p:spPr>
      </p:pic>
      <p:sp>
        <p:nvSpPr>
          <p:cNvPr id="6" name="Arrow: Right 5">
            <a:extLst>
              <a:ext uri="{FF2B5EF4-FFF2-40B4-BE49-F238E27FC236}">
                <a16:creationId xmlns:a16="http://schemas.microsoft.com/office/drawing/2014/main" id="{0819E722-2E0D-47DE-B74D-2A737C2AF4F5}"/>
              </a:ext>
            </a:extLst>
          </p:cNvPr>
          <p:cNvSpPr/>
          <p:nvPr/>
        </p:nvSpPr>
        <p:spPr>
          <a:xfrm>
            <a:off x="1143000" y="3429000"/>
            <a:ext cx="978408" cy="4572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5731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72C4E-36C9-48BA-B756-3EB511C3423C}"/>
              </a:ext>
            </a:extLst>
          </p:cNvPr>
          <p:cNvSpPr>
            <a:spLocks noGrp="1"/>
          </p:cNvSpPr>
          <p:nvPr>
            <p:ph type="title"/>
          </p:nvPr>
        </p:nvSpPr>
        <p:spPr>
          <a:xfrm>
            <a:off x="457200" y="274638"/>
            <a:ext cx="8229600" cy="639762"/>
          </a:xfrm>
        </p:spPr>
        <p:txBody>
          <a:bodyPr>
            <a:noAutofit/>
          </a:bodyPr>
          <a:lstStyle/>
          <a:p>
            <a:r>
              <a:rPr lang="en-US" sz="2000" dirty="0">
                <a:solidFill>
                  <a:srgbClr val="FF0000"/>
                </a:solidFill>
              </a:rPr>
              <a:t>Complete with your information. You will need to enter 3 schools you are interested in attending.  These can be changed later if needed. </a:t>
            </a:r>
          </a:p>
        </p:txBody>
      </p:sp>
      <p:pic>
        <p:nvPicPr>
          <p:cNvPr id="5" name="Content Placeholder 4">
            <a:extLst>
              <a:ext uri="{FF2B5EF4-FFF2-40B4-BE49-F238E27FC236}">
                <a16:creationId xmlns:a16="http://schemas.microsoft.com/office/drawing/2014/main" id="{1263907C-6AEC-468F-B3A3-AEDEC38C58E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914400"/>
            <a:ext cx="8077200" cy="5535854"/>
          </a:xfrm>
        </p:spPr>
      </p:pic>
    </p:spTree>
    <p:extLst>
      <p:ext uri="{BB962C8B-B14F-4D97-AF65-F5344CB8AC3E}">
        <p14:creationId xmlns:p14="http://schemas.microsoft.com/office/powerpoint/2010/main" val="3187918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7005D-B78B-40A0-84A7-CF7E2567AF1F}"/>
              </a:ext>
            </a:extLst>
          </p:cNvPr>
          <p:cNvSpPr>
            <a:spLocks noGrp="1"/>
          </p:cNvSpPr>
          <p:nvPr>
            <p:ph type="title"/>
          </p:nvPr>
        </p:nvSpPr>
        <p:spPr>
          <a:xfrm>
            <a:off x="457200" y="274638"/>
            <a:ext cx="8229600" cy="868362"/>
          </a:xfrm>
        </p:spPr>
        <p:txBody>
          <a:bodyPr>
            <a:normAutofit/>
          </a:bodyPr>
          <a:lstStyle/>
          <a:p>
            <a:r>
              <a:rPr lang="en-US" sz="2000" dirty="0">
                <a:solidFill>
                  <a:srgbClr val="FF0000"/>
                </a:solidFill>
              </a:rPr>
              <a:t>You should get to a screen like this that instructs you to check your email for login instructions. Proceed as instructed. </a:t>
            </a:r>
          </a:p>
        </p:txBody>
      </p:sp>
      <p:pic>
        <p:nvPicPr>
          <p:cNvPr id="4" name="Picture 3">
            <a:extLst>
              <a:ext uri="{FF2B5EF4-FFF2-40B4-BE49-F238E27FC236}">
                <a16:creationId xmlns:a16="http://schemas.microsoft.com/office/drawing/2014/main" id="{F47239FE-2EE4-4172-A978-B56A6EF1CB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967" y="1295400"/>
            <a:ext cx="8282833" cy="4952999"/>
          </a:xfrm>
          <a:prstGeom prst="rect">
            <a:avLst/>
          </a:prstGeom>
        </p:spPr>
      </p:pic>
    </p:spTree>
    <p:extLst>
      <p:ext uri="{BB962C8B-B14F-4D97-AF65-F5344CB8AC3E}">
        <p14:creationId xmlns:p14="http://schemas.microsoft.com/office/powerpoint/2010/main" val="1868111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A6AF2-2147-4639-BF66-54D03A240427}"/>
              </a:ext>
            </a:extLst>
          </p:cNvPr>
          <p:cNvSpPr>
            <a:spLocks noGrp="1"/>
          </p:cNvSpPr>
          <p:nvPr>
            <p:ph type="title"/>
          </p:nvPr>
        </p:nvSpPr>
        <p:spPr>
          <a:xfrm>
            <a:off x="457200" y="274638"/>
            <a:ext cx="8229600" cy="639762"/>
          </a:xfrm>
        </p:spPr>
        <p:txBody>
          <a:bodyPr>
            <a:normAutofit fontScale="90000"/>
          </a:bodyPr>
          <a:lstStyle/>
          <a:p>
            <a:r>
              <a:rPr lang="en-US" sz="2000" dirty="0">
                <a:solidFill>
                  <a:srgbClr val="FF0000"/>
                </a:solidFill>
              </a:rPr>
              <a:t>Once you’ve reset your password, come back to this screen. Finish completing the required fields, save and continue.</a:t>
            </a:r>
          </a:p>
        </p:txBody>
      </p:sp>
      <p:pic>
        <p:nvPicPr>
          <p:cNvPr id="5" name="Content Placeholder 4">
            <a:extLst>
              <a:ext uri="{FF2B5EF4-FFF2-40B4-BE49-F238E27FC236}">
                <a16:creationId xmlns:a16="http://schemas.microsoft.com/office/drawing/2014/main" id="{BF8BB958-BD01-4223-9858-83083086925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9140" y="914400"/>
            <a:ext cx="8229600" cy="5601330"/>
          </a:xfrm>
        </p:spPr>
      </p:pic>
      <p:sp>
        <p:nvSpPr>
          <p:cNvPr id="6" name="Arrow: Right 5">
            <a:extLst>
              <a:ext uri="{FF2B5EF4-FFF2-40B4-BE49-F238E27FC236}">
                <a16:creationId xmlns:a16="http://schemas.microsoft.com/office/drawing/2014/main" id="{39973D9A-E4F3-474E-9130-637A053DC89A}"/>
              </a:ext>
            </a:extLst>
          </p:cNvPr>
          <p:cNvSpPr/>
          <p:nvPr/>
        </p:nvSpPr>
        <p:spPr>
          <a:xfrm>
            <a:off x="4773940" y="1311846"/>
            <a:ext cx="978408" cy="48463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 name="Arrow: Right 6">
            <a:extLst>
              <a:ext uri="{FF2B5EF4-FFF2-40B4-BE49-F238E27FC236}">
                <a16:creationId xmlns:a16="http://schemas.microsoft.com/office/drawing/2014/main" id="{1D0369E6-C876-4574-AAA4-08D392C6A656}"/>
              </a:ext>
            </a:extLst>
          </p:cNvPr>
          <p:cNvSpPr/>
          <p:nvPr/>
        </p:nvSpPr>
        <p:spPr>
          <a:xfrm>
            <a:off x="5289804" y="6117123"/>
            <a:ext cx="978408" cy="48463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1386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70B8C-B475-4FEC-AAE3-3C8EA048C656}"/>
              </a:ext>
            </a:extLst>
          </p:cNvPr>
          <p:cNvSpPr>
            <a:spLocks noGrp="1"/>
          </p:cNvSpPr>
          <p:nvPr>
            <p:ph type="title"/>
          </p:nvPr>
        </p:nvSpPr>
        <p:spPr>
          <a:xfrm>
            <a:off x="457200" y="274638"/>
            <a:ext cx="8229600" cy="639762"/>
          </a:xfrm>
        </p:spPr>
        <p:txBody>
          <a:bodyPr>
            <a:normAutofit/>
          </a:bodyPr>
          <a:lstStyle/>
          <a:p>
            <a:r>
              <a:rPr lang="en-US" sz="2000" dirty="0">
                <a:solidFill>
                  <a:srgbClr val="FF0000"/>
                </a:solidFill>
              </a:rPr>
              <a:t>Your account is now set up.  Select the “Work on Profile” button to continue.</a:t>
            </a:r>
          </a:p>
        </p:txBody>
      </p:sp>
      <p:pic>
        <p:nvPicPr>
          <p:cNvPr id="5" name="Content Placeholder 4">
            <a:extLst>
              <a:ext uri="{FF2B5EF4-FFF2-40B4-BE49-F238E27FC236}">
                <a16:creationId xmlns:a16="http://schemas.microsoft.com/office/drawing/2014/main" id="{4E761B6F-8313-406E-B7CD-6E3F556354A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838200"/>
            <a:ext cx="7674253" cy="5516563"/>
          </a:xfrm>
        </p:spPr>
      </p:pic>
      <p:sp>
        <p:nvSpPr>
          <p:cNvPr id="6" name="Arrow: Right 5">
            <a:extLst>
              <a:ext uri="{FF2B5EF4-FFF2-40B4-BE49-F238E27FC236}">
                <a16:creationId xmlns:a16="http://schemas.microsoft.com/office/drawing/2014/main" id="{F660A9DE-E91E-496C-A3E0-EC86037B881F}"/>
              </a:ext>
            </a:extLst>
          </p:cNvPr>
          <p:cNvSpPr/>
          <p:nvPr/>
        </p:nvSpPr>
        <p:spPr>
          <a:xfrm>
            <a:off x="1524000" y="4495800"/>
            <a:ext cx="978408" cy="48463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8805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9DEE9-1597-43D7-B781-7DCD81E7D05B}"/>
              </a:ext>
            </a:extLst>
          </p:cNvPr>
          <p:cNvSpPr>
            <a:spLocks noGrp="1"/>
          </p:cNvSpPr>
          <p:nvPr>
            <p:ph type="title"/>
          </p:nvPr>
        </p:nvSpPr>
        <p:spPr>
          <a:xfrm>
            <a:off x="457200" y="274638"/>
            <a:ext cx="8229600" cy="563562"/>
          </a:xfrm>
        </p:spPr>
        <p:txBody>
          <a:bodyPr>
            <a:normAutofit fontScale="90000"/>
          </a:bodyPr>
          <a:lstStyle/>
          <a:p>
            <a:r>
              <a:rPr lang="en-US" sz="2000" dirty="0">
                <a:solidFill>
                  <a:srgbClr val="FF0000"/>
                </a:solidFill>
              </a:rPr>
              <a:t>Click on “Search for Scholarships” after your application is complete to find scholarships to match to. </a:t>
            </a:r>
          </a:p>
        </p:txBody>
      </p:sp>
      <p:pic>
        <p:nvPicPr>
          <p:cNvPr id="5" name="Content Placeholder 4">
            <a:extLst>
              <a:ext uri="{FF2B5EF4-FFF2-40B4-BE49-F238E27FC236}">
                <a16:creationId xmlns:a16="http://schemas.microsoft.com/office/drawing/2014/main" id="{37B33898-B4BF-4B3F-A8B4-82BC04F3B68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09448" y="975808"/>
            <a:ext cx="7725103" cy="5607554"/>
          </a:xfrm>
        </p:spPr>
      </p:pic>
      <p:sp>
        <p:nvSpPr>
          <p:cNvPr id="6" name="Arrow: Right 5">
            <a:extLst>
              <a:ext uri="{FF2B5EF4-FFF2-40B4-BE49-F238E27FC236}">
                <a16:creationId xmlns:a16="http://schemas.microsoft.com/office/drawing/2014/main" id="{33DD5408-BF63-41D1-A367-FA4BD0098D8F}"/>
              </a:ext>
            </a:extLst>
          </p:cNvPr>
          <p:cNvSpPr/>
          <p:nvPr/>
        </p:nvSpPr>
        <p:spPr>
          <a:xfrm>
            <a:off x="1219200" y="5181600"/>
            <a:ext cx="914400" cy="45720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8582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8601E-2D2F-4AFB-A7C6-BB5D250F9A32}"/>
              </a:ext>
            </a:extLst>
          </p:cNvPr>
          <p:cNvSpPr>
            <a:spLocks noGrp="1"/>
          </p:cNvSpPr>
          <p:nvPr>
            <p:ph type="title"/>
          </p:nvPr>
        </p:nvSpPr>
        <p:spPr>
          <a:xfrm>
            <a:off x="381000" y="162580"/>
            <a:ext cx="8229600" cy="828020"/>
          </a:xfrm>
        </p:spPr>
        <p:txBody>
          <a:bodyPr>
            <a:normAutofit fontScale="90000"/>
          </a:bodyPr>
          <a:lstStyle/>
          <a:p>
            <a:r>
              <a:rPr lang="en-US" sz="2000" dirty="0">
                <a:solidFill>
                  <a:srgbClr val="FF0000"/>
                </a:solidFill>
              </a:rPr>
              <a:t>You can apply for national scholarships by opening the ‘My Opportunities’ section to learn more. Your DFS application does NOT automatically submit you to other scholarships. </a:t>
            </a:r>
          </a:p>
        </p:txBody>
      </p:sp>
      <p:pic>
        <p:nvPicPr>
          <p:cNvPr id="5" name="Content Placeholder 4">
            <a:extLst>
              <a:ext uri="{FF2B5EF4-FFF2-40B4-BE49-F238E27FC236}">
                <a16:creationId xmlns:a16="http://schemas.microsoft.com/office/drawing/2014/main" id="{41A98212-0B84-436B-9AD4-AB2A9DE7DFF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3400" y="1102034"/>
            <a:ext cx="7696200" cy="5755966"/>
          </a:xfrm>
        </p:spPr>
      </p:pic>
      <p:sp>
        <p:nvSpPr>
          <p:cNvPr id="6" name="Arrow: Left 5">
            <a:extLst>
              <a:ext uri="{FF2B5EF4-FFF2-40B4-BE49-F238E27FC236}">
                <a16:creationId xmlns:a16="http://schemas.microsoft.com/office/drawing/2014/main" id="{94B429B5-2589-424E-B5DB-565DBB87008B}"/>
              </a:ext>
            </a:extLst>
          </p:cNvPr>
          <p:cNvSpPr/>
          <p:nvPr/>
        </p:nvSpPr>
        <p:spPr>
          <a:xfrm>
            <a:off x="7924800" y="2286000"/>
            <a:ext cx="978408" cy="484632"/>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9758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70B8C-B475-4FEC-AAE3-3C8EA048C656}"/>
              </a:ext>
            </a:extLst>
          </p:cNvPr>
          <p:cNvSpPr>
            <a:spLocks noGrp="1"/>
          </p:cNvSpPr>
          <p:nvPr>
            <p:ph type="title"/>
          </p:nvPr>
        </p:nvSpPr>
        <p:spPr>
          <a:xfrm>
            <a:off x="457200" y="274638"/>
            <a:ext cx="8229600" cy="563562"/>
          </a:xfrm>
        </p:spPr>
        <p:txBody>
          <a:bodyPr>
            <a:normAutofit/>
          </a:bodyPr>
          <a:lstStyle/>
          <a:p>
            <a:r>
              <a:rPr lang="en-US" sz="2000" dirty="0">
                <a:solidFill>
                  <a:srgbClr val="FF0000"/>
                </a:solidFill>
              </a:rPr>
              <a:t>Click on ‘Work on Profile’ to get started.</a:t>
            </a:r>
          </a:p>
        </p:txBody>
      </p:sp>
      <p:pic>
        <p:nvPicPr>
          <p:cNvPr id="5" name="Content Placeholder 4">
            <a:extLst>
              <a:ext uri="{FF2B5EF4-FFF2-40B4-BE49-F238E27FC236}">
                <a16:creationId xmlns:a16="http://schemas.microsoft.com/office/drawing/2014/main" id="{4E761B6F-8313-406E-B7CD-6E3F556354A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77773" y="1219200"/>
            <a:ext cx="6988453" cy="5023582"/>
          </a:xfrm>
        </p:spPr>
      </p:pic>
      <p:sp>
        <p:nvSpPr>
          <p:cNvPr id="6" name="Arrow: Right 5">
            <a:extLst>
              <a:ext uri="{FF2B5EF4-FFF2-40B4-BE49-F238E27FC236}">
                <a16:creationId xmlns:a16="http://schemas.microsoft.com/office/drawing/2014/main" id="{F660A9DE-E91E-496C-A3E0-EC86037B881F}"/>
              </a:ext>
            </a:extLst>
          </p:cNvPr>
          <p:cNvSpPr/>
          <p:nvPr/>
        </p:nvSpPr>
        <p:spPr>
          <a:xfrm>
            <a:off x="1524000" y="4495800"/>
            <a:ext cx="978408" cy="48463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8993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6F52C-962B-4C52-BDB8-DB203ACEBC2B}"/>
              </a:ext>
            </a:extLst>
          </p:cNvPr>
          <p:cNvSpPr>
            <a:spLocks noGrp="1"/>
          </p:cNvSpPr>
          <p:nvPr>
            <p:ph type="title"/>
          </p:nvPr>
        </p:nvSpPr>
        <p:spPr>
          <a:xfrm>
            <a:off x="457200" y="274638"/>
            <a:ext cx="8229600" cy="639761"/>
          </a:xfrm>
        </p:spPr>
        <p:txBody>
          <a:bodyPr>
            <a:normAutofit fontScale="90000"/>
          </a:bodyPr>
          <a:lstStyle/>
          <a:p>
            <a:r>
              <a:rPr lang="en-US" sz="2000" dirty="0">
                <a:solidFill>
                  <a:srgbClr val="FF0000"/>
                </a:solidFill>
              </a:rPr>
              <a:t>Review and complete Basic Info. Choose ‘Save and Continue’ to go to the next section.  Or choose ‘Save and Go To Dashboard’ to save for later.  </a:t>
            </a:r>
          </a:p>
        </p:txBody>
      </p:sp>
      <p:pic>
        <p:nvPicPr>
          <p:cNvPr id="5" name="Content Placeholder 4">
            <a:extLst>
              <a:ext uri="{FF2B5EF4-FFF2-40B4-BE49-F238E27FC236}">
                <a16:creationId xmlns:a16="http://schemas.microsoft.com/office/drawing/2014/main" id="{75FF3E27-5DA8-4ECC-A18A-18913F5F233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88562" y="1600200"/>
            <a:ext cx="7166876" cy="4525963"/>
          </a:xfrm>
        </p:spPr>
      </p:pic>
      <p:sp>
        <p:nvSpPr>
          <p:cNvPr id="6" name="Arrow: Left 5">
            <a:extLst>
              <a:ext uri="{FF2B5EF4-FFF2-40B4-BE49-F238E27FC236}">
                <a16:creationId xmlns:a16="http://schemas.microsoft.com/office/drawing/2014/main" id="{DBD284ED-FBAA-4BF3-9221-8086C1381101}"/>
              </a:ext>
            </a:extLst>
          </p:cNvPr>
          <p:cNvSpPr/>
          <p:nvPr/>
        </p:nvSpPr>
        <p:spPr>
          <a:xfrm>
            <a:off x="8001000" y="2590800"/>
            <a:ext cx="978408" cy="484632"/>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CCFB57A-1A15-4724-B13A-4070C4A9A2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592" y="970635"/>
            <a:ext cx="8904516" cy="5582564"/>
          </a:xfrm>
          <a:prstGeom prst="rect">
            <a:avLst/>
          </a:prstGeom>
        </p:spPr>
      </p:pic>
      <p:sp>
        <p:nvSpPr>
          <p:cNvPr id="9" name="Arrow: Right 8">
            <a:extLst>
              <a:ext uri="{FF2B5EF4-FFF2-40B4-BE49-F238E27FC236}">
                <a16:creationId xmlns:a16="http://schemas.microsoft.com/office/drawing/2014/main" id="{9E791E6D-7A5B-4DB6-9A06-1FD93D6D156E}"/>
              </a:ext>
            </a:extLst>
          </p:cNvPr>
          <p:cNvSpPr/>
          <p:nvPr/>
        </p:nvSpPr>
        <p:spPr>
          <a:xfrm>
            <a:off x="988562" y="4038600"/>
            <a:ext cx="978408" cy="368643"/>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6822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C0447-4305-4033-89A4-22670ECC5AB5}"/>
              </a:ext>
            </a:extLst>
          </p:cNvPr>
          <p:cNvSpPr>
            <a:spLocks noGrp="1"/>
          </p:cNvSpPr>
          <p:nvPr>
            <p:ph type="title"/>
          </p:nvPr>
        </p:nvSpPr>
        <p:spPr>
          <a:xfrm>
            <a:off x="457200" y="274638"/>
            <a:ext cx="8229600" cy="639762"/>
          </a:xfrm>
        </p:spPr>
        <p:txBody>
          <a:bodyPr>
            <a:normAutofit fontScale="90000"/>
          </a:bodyPr>
          <a:lstStyle/>
          <a:p>
            <a:r>
              <a:rPr lang="en-US" sz="2000" dirty="0">
                <a:solidFill>
                  <a:srgbClr val="FF0000"/>
                </a:solidFill>
              </a:rPr>
              <a:t>Continue on for each section that is required.  </a:t>
            </a:r>
            <a:br>
              <a:rPr lang="en-US" sz="2000" dirty="0">
                <a:solidFill>
                  <a:srgbClr val="FF0000"/>
                </a:solidFill>
              </a:rPr>
            </a:br>
            <a:r>
              <a:rPr lang="en-US" sz="2000" dirty="0">
                <a:solidFill>
                  <a:srgbClr val="FF0000"/>
                </a:solidFill>
              </a:rPr>
              <a:t>See next slide for sections that are required. </a:t>
            </a:r>
          </a:p>
        </p:txBody>
      </p:sp>
      <p:pic>
        <p:nvPicPr>
          <p:cNvPr id="5" name="Content Placeholder 4">
            <a:extLst>
              <a:ext uri="{FF2B5EF4-FFF2-40B4-BE49-F238E27FC236}">
                <a16:creationId xmlns:a16="http://schemas.microsoft.com/office/drawing/2014/main" id="{E5C956B3-5AD4-4D6F-A2F4-22209F35E0C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71800" y="1143000"/>
            <a:ext cx="2667000" cy="5262690"/>
          </a:xfrm>
        </p:spPr>
      </p:pic>
    </p:spTree>
    <p:extLst>
      <p:ext uri="{BB962C8B-B14F-4D97-AF65-F5344CB8AC3E}">
        <p14:creationId xmlns:p14="http://schemas.microsoft.com/office/powerpoint/2010/main" val="265082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057400"/>
            <a:ext cx="8077200" cy="4267199"/>
          </a:xfrm>
        </p:spPr>
        <p:txBody>
          <a:bodyPr>
            <a:normAutofit fontScale="32500" lnSpcReduction="20000"/>
          </a:bodyPr>
          <a:lstStyle/>
          <a:p>
            <a:pPr marL="457200" lvl="1" indent="0">
              <a:buNone/>
            </a:pPr>
            <a:endParaRPr lang="en-US" dirty="0"/>
          </a:p>
          <a:p>
            <a:pPr marL="457200" lvl="1" indent="0">
              <a:buNone/>
            </a:pPr>
            <a:r>
              <a:rPr lang="en-US" sz="6000" b="1" dirty="0"/>
              <a:t>Who is Ballard Community Dollars for Scholars?</a:t>
            </a:r>
          </a:p>
          <a:p>
            <a:pPr marL="457200" lvl="1" indent="0">
              <a:buNone/>
            </a:pPr>
            <a:endParaRPr lang="en-US" sz="3600" b="1" dirty="0"/>
          </a:p>
          <a:p>
            <a:pPr lvl="1">
              <a:buFont typeface="Wingdings" panose="05000000000000000000" pitchFamily="2" charset="2"/>
              <a:buChar char="v"/>
            </a:pPr>
            <a:r>
              <a:rPr lang="en-US" sz="3600" b="1" dirty="0"/>
              <a:t> </a:t>
            </a:r>
            <a:r>
              <a:rPr lang="en-US" sz="6200" dirty="0"/>
              <a:t>Providing scholarships for 28 years </a:t>
            </a:r>
          </a:p>
          <a:p>
            <a:pPr lvl="1">
              <a:buFont typeface="Wingdings" panose="05000000000000000000" pitchFamily="2" charset="2"/>
              <a:buChar char="v"/>
            </a:pPr>
            <a:endParaRPr lang="en-US" sz="6200" dirty="0"/>
          </a:p>
          <a:p>
            <a:pPr lvl="1">
              <a:buFont typeface="Wingdings" panose="05000000000000000000" pitchFamily="2" charset="2"/>
              <a:buChar char="v"/>
            </a:pPr>
            <a:r>
              <a:rPr lang="en-US" sz="6200" dirty="0"/>
              <a:t>  Part of Scholarship America</a:t>
            </a:r>
          </a:p>
          <a:p>
            <a:pPr lvl="1">
              <a:buFont typeface="Wingdings" panose="05000000000000000000" pitchFamily="2" charset="2"/>
              <a:buChar char="v"/>
            </a:pPr>
            <a:endParaRPr lang="en-US" sz="6200" dirty="0"/>
          </a:p>
          <a:p>
            <a:pPr lvl="1">
              <a:buFont typeface="Wingdings" panose="05000000000000000000" pitchFamily="2" charset="2"/>
              <a:buChar char="v"/>
            </a:pPr>
            <a:r>
              <a:rPr lang="en-US" sz="6200" dirty="0"/>
              <a:t>  Run by volunteers</a:t>
            </a:r>
          </a:p>
          <a:p>
            <a:pPr lvl="1">
              <a:buFont typeface="Wingdings" panose="05000000000000000000" pitchFamily="2" charset="2"/>
              <a:buChar char="v"/>
            </a:pPr>
            <a:endParaRPr lang="en-US" sz="6200" dirty="0"/>
          </a:p>
          <a:p>
            <a:pPr lvl="1">
              <a:buFont typeface="Wingdings" panose="05000000000000000000" pitchFamily="2" charset="2"/>
              <a:buChar char="v"/>
            </a:pPr>
            <a:r>
              <a:rPr lang="en-US" sz="6200" dirty="0"/>
              <a:t>  Scholarships are funded by local supporters, businesses and alumni of the Ballard community</a:t>
            </a:r>
          </a:p>
          <a:p>
            <a:pPr lvl="1">
              <a:buFont typeface="Wingdings" panose="05000000000000000000" pitchFamily="2" charset="2"/>
              <a:buChar char="v"/>
            </a:pPr>
            <a:endParaRPr lang="en-US" sz="6200" dirty="0"/>
          </a:p>
          <a:p>
            <a:pPr lvl="1">
              <a:buFont typeface="Wingdings" panose="05000000000000000000" pitchFamily="2" charset="2"/>
              <a:buChar char="v"/>
            </a:pPr>
            <a:r>
              <a:rPr lang="en-US" sz="6200" dirty="0"/>
              <a:t>Everyone receives the same amount of scholarship money. The amount varies from year to year, depending on applications, fundraising, and other donations.</a:t>
            </a:r>
          </a:p>
        </p:txBody>
      </p:sp>
      <p:pic>
        <p:nvPicPr>
          <p:cNvPr id="5" name="Picture 4">
            <a:extLst>
              <a:ext uri="{FF2B5EF4-FFF2-40B4-BE49-F238E27FC236}">
                <a16:creationId xmlns:a16="http://schemas.microsoft.com/office/drawing/2014/main" id="{C3D39E3A-6542-46FC-A3AE-55066E12B1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381000"/>
            <a:ext cx="3200400" cy="1253032"/>
          </a:xfrm>
          <a:prstGeom prst="rect">
            <a:avLst/>
          </a:prstGeom>
        </p:spPr>
      </p:pic>
    </p:spTree>
    <p:extLst>
      <p:ext uri="{BB962C8B-B14F-4D97-AF65-F5344CB8AC3E}">
        <p14:creationId xmlns:p14="http://schemas.microsoft.com/office/powerpoint/2010/main" val="4199417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3054"/>
            <a:ext cx="8458200" cy="4653945"/>
          </a:xfrm>
        </p:spPr>
        <p:txBody>
          <a:bodyPr>
            <a:normAutofit/>
          </a:bodyPr>
          <a:lstStyle/>
          <a:p>
            <a:pPr marL="0" indent="0">
              <a:buNone/>
            </a:pPr>
            <a:r>
              <a:rPr lang="en-US" b="1" dirty="0"/>
              <a:t>REQUIRED </a:t>
            </a:r>
          </a:p>
          <a:p>
            <a:r>
              <a:rPr lang="en-US" b="1" dirty="0">
                <a:solidFill>
                  <a:srgbClr val="FF0000"/>
                </a:solidFill>
              </a:rPr>
              <a:t>You must answer everything with an ** </a:t>
            </a:r>
            <a:r>
              <a:rPr lang="en-US" b="1" dirty="0"/>
              <a:t>in:</a:t>
            </a:r>
          </a:p>
          <a:p>
            <a:pPr lvl="1"/>
            <a:r>
              <a:rPr lang="en-US" b="1" dirty="0"/>
              <a:t>Basic information </a:t>
            </a:r>
          </a:p>
          <a:p>
            <a:pPr lvl="1"/>
            <a:r>
              <a:rPr lang="en-US" b="1" dirty="0"/>
              <a:t>Additional information</a:t>
            </a:r>
          </a:p>
          <a:p>
            <a:pPr lvl="1"/>
            <a:r>
              <a:rPr lang="en-US" b="1" dirty="0"/>
              <a:t>Schools/majors you are considering (Top 3)</a:t>
            </a:r>
          </a:p>
          <a:p>
            <a:pPr lvl="1"/>
            <a:r>
              <a:rPr lang="en-US" b="1" dirty="0"/>
              <a:t>Activities (sports, church, volunteer, clubs, music, theater, etc.)  - Elaborate with details </a:t>
            </a:r>
          </a:p>
          <a:p>
            <a:pPr lvl="1"/>
            <a:r>
              <a:rPr lang="en-US" b="1" dirty="0"/>
              <a:t>Employment  - Elaborate with details</a:t>
            </a:r>
          </a:p>
          <a:p>
            <a:pPr marL="0" indent="0">
              <a:buNone/>
            </a:pPr>
            <a:endParaRPr lang="en-US" dirty="0"/>
          </a:p>
        </p:txBody>
      </p:sp>
      <p:pic>
        <p:nvPicPr>
          <p:cNvPr id="5" name="Picture 4">
            <a:extLst>
              <a:ext uri="{FF2B5EF4-FFF2-40B4-BE49-F238E27FC236}">
                <a16:creationId xmlns:a16="http://schemas.microsoft.com/office/drawing/2014/main" id="{C7F366F5-FF9E-4DE6-8161-EC2795629D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572" y="533400"/>
            <a:ext cx="2438400" cy="954691"/>
          </a:xfrm>
          <a:prstGeom prst="rect">
            <a:avLst/>
          </a:prstGeom>
        </p:spPr>
      </p:pic>
    </p:spTree>
    <p:extLst>
      <p:ext uri="{BB962C8B-B14F-4D97-AF65-F5344CB8AC3E}">
        <p14:creationId xmlns:p14="http://schemas.microsoft.com/office/powerpoint/2010/main" val="1930166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ABC13-B2D4-48AB-A9DE-BA6F4FB69FE3}"/>
              </a:ext>
            </a:extLst>
          </p:cNvPr>
          <p:cNvSpPr>
            <a:spLocks noGrp="1"/>
          </p:cNvSpPr>
          <p:nvPr>
            <p:ph type="title"/>
          </p:nvPr>
        </p:nvSpPr>
        <p:spPr>
          <a:xfrm>
            <a:off x="457200" y="274638"/>
            <a:ext cx="8229600" cy="487362"/>
          </a:xfrm>
        </p:spPr>
        <p:txBody>
          <a:bodyPr>
            <a:normAutofit/>
          </a:bodyPr>
          <a:lstStyle/>
          <a:p>
            <a:r>
              <a:rPr lang="en-US" sz="2000" dirty="0">
                <a:solidFill>
                  <a:srgbClr val="FF0000"/>
                </a:solidFill>
              </a:rPr>
              <a:t>Additional Info screen – be sure to answer the ** questions</a:t>
            </a:r>
          </a:p>
        </p:txBody>
      </p:sp>
      <p:pic>
        <p:nvPicPr>
          <p:cNvPr id="5" name="Content Placeholder 4">
            <a:extLst>
              <a:ext uri="{FF2B5EF4-FFF2-40B4-BE49-F238E27FC236}">
                <a16:creationId xmlns:a16="http://schemas.microsoft.com/office/drawing/2014/main" id="{6D2B184F-1DFA-42DF-9495-0DB12CB34D1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95400" y="800008"/>
            <a:ext cx="7066850" cy="5886204"/>
          </a:xfrm>
        </p:spPr>
      </p:pic>
      <p:sp>
        <p:nvSpPr>
          <p:cNvPr id="3" name="Arrow: Right 2">
            <a:extLst>
              <a:ext uri="{FF2B5EF4-FFF2-40B4-BE49-F238E27FC236}">
                <a16:creationId xmlns:a16="http://schemas.microsoft.com/office/drawing/2014/main" id="{72D9BEE2-29C6-44FA-9BEE-71DF1B5872C2}"/>
              </a:ext>
            </a:extLst>
          </p:cNvPr>
          <p:cNvSpPr/>
          <p:nvPr/>
        </p:nvSpPr>
        <p:spPr>
          <a:xfrm>
            <a:off x="755474" y="1828800"/>
            <a:ext cx="7225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686135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AE94E-8220-4D68-B9EF-EDB04989E093}"/>
              </a:ext>
            </a:extLst>
          </p:cNvPr>
          <p:cNvSpPr>
            <a:spLocks noGrp="1"/>
          </p:cNvSpPr>
          <p:nvPr>
            <p:ph type="title"/>
          </p:nvPr>
        </p:nvSpPr>
        <p:spPr>
          <a:xfrm>
            <a:off x="457200" y="274638"/>
            <a:ext cx="8229600" cy="715962"/>
          </a:xfrm>
        </p:spPr>
        <p:txBody>
          <a:bodyPr>
            <a:normAutofit/>
          </a:bodyPr>
          <a:lstStyle/>
          <a:p>
            <a:r>
              <a:rPr lang="en-US" sz="2000" dirty="0">
                <a:solidFill>
                  <a:srgbClr val="FF0000"/>
                </a:solidFill>
              </a:rPr>
              <a:t>Enter high school information. Enter your top 3 school choices and 3 majors.  These are not official, just use your best guess what you are interested in.</a:t>
            </a:r>
          </a:p>
        </p:txBody>
      </p:sp>
      <p:pic>
        <p:nvPicPr>
          <p:cNvPr id="5" name="Content Placeholder 4">
            <a:extLst>
              <a:ext uri="{FF2B5EF4-FFF2-40B4-BE49-F238E27FC236}">
                <a16:creationId xmlns:a16="http://schemas.microsoft.com/office/drawing/2014/main" id="{D63EE0FA-B68C-4B35-860E-CF31CDA952A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6800" y="1066800"/>
            <a:ext cx="7162800" cy="5343094"/>
          </a:xfrm>
        </p:spPr>
      </p:pic>
    </p:spTree>
    <p:extLst>
      <p:ext uri="{BB962C8B-B14F-4D97-AF65-F5344CB8AC3E}">
        <p14:creationId xmlns:p14="http://schemas.microsoft.com/office/powerpoint/2010/main" val="3333034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407B0-826D-4068-9AFF-27B8BE383375}"/>
              </a:ext>
            </a:extLst>
          </p:cNvPr>
          <p:cNvSpPr>
            <a:spLocks noGrp="1"/>
          </p:cNvSpPr>
          <p:nvPr>
            <p:ph type="title"/>
          </p:nvPr>
        </p:nvSpPr>
        <p:spPr>
          <a:xfrm>
            <a:off x="457200" y="274638"/>
            <a:ext cx="8229600" cy="715962"/>
          </a:xfrm>
        </p:spPr>
        <p:txBody>
          <a:bodyPr>
            <a:normAutofit fontScale="90000"/>
          </a:bodyPr>
          <a:lstStyle/>
          <a:p>
            <a:r>
              <a:rPr lang="en-US" sz="2000" dirty="0">
                <a:solidFill>
                  <a:srgbClr val="FF0000"/>
                </a:solidFill>
              </a:rPr>
              <a:t>This screen is used to help match scholarships so fill out what you can. Two year schools and trade schools also count for further education, not just colleges listed. </a:t>
            </a:r>
          </a:p>
        </p:txBody>
      </p:sp>
      <p:pic>
        <p:nvPicPr>
          <p:cNvPr id="5" name="Content Placeholder 4">
            <a:extLst>
              <a:ext uri="{FF2B5EF4-FFF2-40B4-BE49-F238E27FC236}">
                <a16:creationId xmlns:a16="http://schemas.microsoft.com/office/drawing/2014/main" id="{FCCD4E0C-B8BB-4231-B91B-0FE73CF78BC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648" y="1295400"/>
            <a:ext cx="8679179" cy="6308724"/>
          </a:xfrm>
        </p:spPr>
      </p:pic>
      <p:sp>
        <p:nvSpPr>
          <p:cNvPr id="7" name="Arrow: Left 6">
            <a:extLst>
              <a:ext uri="{FF2B5EF4-FFF2-40B4-BE49-F238E27FC236}">
                <a16:creationId xmlns:a16="http://schemas.microsoft.com/office/drawing/2014/main" id="{5139732E-BF2F-43D0-98CD-2F76E3B03E3E}"/>
              </a:ext>
            </a:extLst>
          </p:cNvPr>
          <p:cNvSpPr/>
          <p:nvPr/>
        </p:nvSpPr>
        <p:spPr>
          <a:xfrm>
            <a:off x="7010400" y="3352800"/>
            <a:ext cx="978408" cy="228600"/>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Left 7">
            <a:extLst>
              <a:ext uri="{FF2B5EF4-FFF2-40B4-BE49-F238E27FC236}">
                <a16:creationId xmlns:a16="http://schemas.microsoft.com/office/drawing/2014/main" id="{2A4ACF23-43F0-470B-8D2A-E34959C8AB72}"/>
              </a:ext>
            </a:extLst>
          </p:cNvPr>
          <p:cNvSpPr/>
          <p:nvPr/>
        </p:nvSpPr>
        <p:spPr>
          <a:xfrm>
            <a:off x="6996289" y="4572000"/>
            <a:ext cx="978408" cy="228600"/>
          </a:xfrm>
          <a:prstGeom prst="lef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49382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64B58-25C3-4122-8B8E-5D0078EA984B}"/>
              </a:ext>
            </a:extLst>
          </p:cNvPr>
          <p:cNvSpPr>
            <a:spLocks noGrp="1"/>
          </p:cNvSpPr>
          <p:nvPr>
            <p:ph type="title"/>
          </p:nvPr>
        </p:nvSpPr>
        <p:spPr>
          <a:xfrm>
            <a:off x="457200" y="274638"/>
            <a:ext cx="8229600" cy="411162"/>
          </a:xfrm>
        </p:spPr>
        <p:txBody>
          <a:bodyPr>
            <a:normAutofit/>
          </a:bodyPr>
          <a:lstStyle/>
          <a:p>
            <a:r>
              <a:rPr lang="en-US" sz="2000" dirty="0">
                <a:solidFill>
                  <a:srgbClr val="FF0000"/>
                </a:solidFill>
              </a:rPr>
              <a:t>You can search for a major or look in the list.</a:t>
            </a:r>
          </a:p>
        </p:txBody>
      </p:sp>
      <p:pic>
        <p:nvPicPr>
          <p:cNvPr id="5" name="Content Placeholder 4">
            <a:extLst>
              <a:ext uri="{FF2B5EF4-FFF2-40B4-BE49-F238E27FC236}">
                <a16:creationId xmlns:a16="http://schemas.microsoft.com/office/drawing/2014/main" id="{FC593BF2-408C-4B59-BE40-89DE6A6EFAE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3400" y="731838"/>
            <a:ext cx="7883233" cy="5970513"/>
          </a:xfrm>
        </p:spPr>
      </p:pic>
      <p:sp>
        <p:nvSpPr>
          <p:cNvPr id="6" name="Arrow: Left 5">
            <a:extLst>
              <a:ext uri="{FF2B5EF4-FFF2-40B4-BE49-F238E27FC236}">
                <a16:creationId xmlns:a16="http://schemas.microsoft.com/office/drawing/2014/main" id="{3C5D4158-9A7B-4236-BAAA-6F570B83124F}"/>
              </a:ext>
            </a:extLst>
          </p:cNvPr>
          <p:cNvSpPr/>
          <p:nvPr/>
        </p:nvSpPr>
        <p:spPr>
          <a:xfrm>
            <a:off x="6096000" y="1713089"/>
            <a:ext cx="978408" cy="381000"/>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64581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4448C6-7648-4DC8-9318-6CBD98862B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799" y="909708"/>
            <a:ext cx="8643191" cy="5681133"/>
          </a:xfrm>
          <a:prstGeom prst="rect">
            <a:avLst/>
          </a:prstGeom>
        </p:spPr>
      </p:pic>
      <p:sp>
        <p:nvSpPr>
          <p:cNvPr id="4" name="Arrow: Left 3">
            <a:extLst>
              <a:ext uri="{FF2B5EF4-FFF2-40B4-BE49-F238E27FC236}">
                <a16:creationId xmlns:a16="http://schemas.microsoft.com/office/drawing/2014/main" id="{A08F9D53-28B9-4E89-AE25-99865EA593F9}"/>
              </a:ext>
            </a:extLst>
          </p:cNvPr>
          <p:cNvSpPr/>
          <p:nvPr/>
        </p:nvSpPr>
        <p:spPr>
          <a:xfrm>
            <a:off x="5791200" y="5627726"/>
            <a:ext cx="609600" cy="304800"/>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5BDDAD5-A8C4-4CDB-818F-CB4D57E664FA}"/>
              </a:ext>
            </a:extLst>
          </p:cNvPr>
          <p:cNvSpPr txBox="1"/>
          <p:nvPr/>
        </p:nvSpPr>
        <p:spPr>
          <a:xfrm>
            <a:off x="304800" y="228600"/>
            <a:ext cx="8534400" cy="400110"/>
          </a:xfrm>
          <a:prstGeom prst="rect">
            <a:avLst/>
          </a:prstGeom>
          <a:noFill/>
        </p:spPr>
        <p:txBody>
          <a:bodyPr wrap="square" rtlCol="0">
            <a:spAutoFit/>
          </a:bodyPr>
          <a:lstStyle/>
          <a:p>
            <a:pPr algn="ctr"/>
            <a:r>
              <a:rPr lang="en-US" sz="2000" dirty="0">
                <a:solidFill>
                  <a:srgbClr val="FF0000"/>
                </a:solidFill>
              </a:rPr>
              <a:t>Use Next to search more pages.  Save and Continue when finished.</a:t>
            </a:r>
          </a:p>
        </p:txBody>
      </p:sp>
    </p:spTree>
    <p:extLst>
      <p:ext uri="{BB962C8B-B14F-4D97-AF65-F5344CB8AC3E}">
        <p14:creationId xmlns:p14="http://schemas.microsoft.com/office/powerpoint/2010/main" val="11868029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FE82D-D237-4A61-81D0-EEC1F4A05726}"/>
              </a:ext>
            </a:extLst>
          </p:cNvPr>
          <p:cNvSpPr>
            <a:spLocks noGrp="1"/>
          </p:cNvSpPr>
          <p:nvPr>
            <p:ph type="title"/>
          </p:nvPr>
        </p:nvSpPr>
        <p:spPr>
          <a:xfrm>
            <a:off x="457200" y="274638"/>
            <a:ext cx="8229600" cy="639762"/>
          </a:xfrm>
        </p:spPr>
        <p:txBody>
          <a:bodyPr>
            <a:normAutofit fontScale="90000"/>
          </a:bodyPr>
          <a:lstStyle/>
          <a:p>
            <a:r>
              <a:rPr lang="en-US" sz="2000" dirty="0">
                <a:solidFill>
                  <a:srgbClr val="FF0000"/>
                </a:solidFill>
              </a:rPr>
              <a:t>Complete the GPA section. You will not be denied a scholarship due to GPA, but it may help match you to a scholarship with certain criteria.</a:t>
            </a:r>
          </a:p>
        </p:txBody>
      </p:sp>
      <p:pic>
        <p:nvPicPr>
          <p:cNvPr id="5" name="Content Placeholder 4">
            <a:extLst>
              <a:ext uri="{FF2B5EF4-FFF2-40B4-BE49-F238E27FC236}">
                <a16:creationId xmlns:a16="http://schemas.microsoft.com/office/drawing/2014/main" id="{7DD68224-FF51-44EC-A4B5-4BF6BCE05D0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08670" y="1166018"/>
            <a:ext cx="7326659" cy="4525963"/>
          </a:xfrm>
        </p:spPr>
      </p:pic>
      <p:sp>
        <p:nvSpPr>
          <p:cNvPr id="6" name="Arrow: Right 5">
            <a:extLst>
              <a:ext uri="{FF2B5EF4-FFF2-40B4-BE49-F238E27FC236}">
                <a16:creationId xmlns:a16="http://schemas.microsoft.com/office/drawing/2014/main" id="{45A5AB38-3CDE-4A7B-9058-F41E4235257F}"/>
              </a:ext>
            </a:extLst>
          </p:cNvPr>
          <p:cNvSpPr/>
          <p:nvPr/>
        </p:nvSpPr>
        <p:spPr>
          <a:xfrm>
            <a:off x="1676400" y="4038600"/>
            <a:ext cx="826008" cy="40843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31808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3943B-79F8-44B5-A319-A556B3DC515E}"/>
              </a:ext>
            </a:extLst>
          </p:cNvPr>
          <p:cNvSpPr>
            <a:spLocks noGrp="1"/>
          </p:cNvSpPr>
          <p:nvPr>
            <p:ph type="title"/>
          </p:nvPr>
        </p:nvSpPr>
        <p:spPr>
          <a:xfrm>
            <a:off x="457200" y="274638"/>
            <a:ext cx="8229600" cy="487362"/>
          </a:xfrm>
        </p:spPr>
        <p:txBody>
          <a:bodyPr>
            <a:normAutofit/>
          </a:bodyPr>
          <a:lstStyle/>
          <a:p>
            <a:r>
              <a:rPr lang="en-US" sz="2000" dirty="0">
                <a:solidFill>
                  <a:srgbClr val="FF0000"/>
                </a:solidFill>
              </a:rPr>
              <a:t>Select ‘I have high school GPA information only’</a:t>
            </a:r>
          </a:p>
        </p:txBody>
      </p:sp>
      <p:pic>
        <p:nvPicPr>
          <p:cNvPr id="5" name="Content Placeholder 4">
            <a:extLst>
              <a:ext uri="{FF2B5EF4-FFF2-40B4-BE49-F238E27FC236}">
                <a16:creationId xmlns:a16="http://schemas.microsoft.com/office/drawing/2014/main" id="{193FD92C-508C-4999-806B-391D3FBBF47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1" y="914401"/>
            <a:ext cx="7620000" cy="5755788"/>
          </a:xfrm>
        </p:spPr>
      </p:pic>
      <p:sp>
        <p:nvSpPr>
          <p:cNvPr id="6" name="Arrow: Left 5">
            <a:extLst>
              <a:ext uri="{FF2B5EF4-FFF2-40B4-BE49-F238E27FC236}">
                <a16:creationId xmlns:a16="http://schemas.microsoft.com/office/drawing/2014/main" id="{60AE6E06-FBC7-4219-805E-82A30F9FA22D}"/>
              </a:ext>
            </a:extLst>
          </p:cNvPr>
          <p:cNvSpPr/>
          <p:nvPr/>
        </p:nvSpPr>
        <p:spPr>
          <a:xfrm>
            <a:off x="6934200" y="5334000"/>
            <a:ext cx="762000" cy="332232"/>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62931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D4301-00D2-41C5-A45D-742043A76A1B}"/>
              </a:ext>
            </a:extLst>
          </p:cNvPr>
          <p:cNvSpPr>
            <a:spLocks noGrp="1"/>
          </p:cNvSpPr>
          <p:nvPr>
            <p:ph type="title"/>
          </p:nvPr>
        </p:nvSpPr>
        <p:spPr>
          <a:xfrm>
            <a:off x="457200" y="274638"/>
            <a:ext cx="8229600" cy="1096962"/>
          </a:xfrm>
        </p:spPr>
        <p:txBody>
          <a:bodyPr>
            <a:normAutofit/>
          </a:bodyPr>
          <a:lstStyle/>
          <a:p>
            <a:pPr algn="l"/>
            <a:r>
              <a:rPr lang="en-US" sz="2000" dirty="0">
                <a:solidFill>
                  <a:srgbClr val="FF0000"/>
                </a:solidFill>
              </a:rPr>
              <a:t>Do NOT check ‘My school uses weighted GPAs.’ </a:t>
            </a:r>
            <a:br>
              <a:rPr lang="en-US" sz="2000" dirty="0">
                <a:solidFill>
                  <a:srgbClr val="FF0000"/>
                </a:solidFill>
              </a:rPr>
            </a:br>
            <a:r>
              <a:rPr lang="en-US" sz="2000" dirty="0">
                <a:solidFill>
                  <a:srgbClr val="FF0000"/>
                </a:solidFill>
              </a:rPr>
              <a:t>Check ‘My school used the same GPA scale for all grade levels. </a:t>
            </a:r>
            <a:br>
              <a:rPr lang="en-US" sz="2000" dirty="0">
                <a:solidFill>
                  <a:srgbClr val="FF0000"/>
                </a:solidFill>
              </a:rPr>
            </a:br>
            <a:r>
              <a:rPr lang="en-US" sz="2000" dirty="0">
                <a:solidFill>
                  <a:srgbClr val="FF0000"/>
                </a:solidFill>
              </a:rPr>
              <a:t>Enter your current cumulative HS GPA, and the scale is 4.00</a:t>
            </a:r>
          </a:p>
        </p:txBody>
      </p:sp>
      <p:pic>
        <p:nvPicPr>
          <p:cNvPr id="5" name="Content Placeholder 4">
            <a:extLst>
              <a:ext uri="{FF2B5EF4-FFF2-40B4-BE49-F238E27FC236}">
                <a16:creationId xmlns:a16="http://schemas.microsoft.com/office/drawing/2014/main" id="{BB2D9B26-C39C-41BD-84AC-69B33F15445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3400" y="1288779"/>
            <a:ext cx="8217408" cy="5240878"/>
          </a:xfrm>
        </p:spPr>
      </p:pic>
      <p:sp>
        <p:nvSpPr>
          <p:cNvPr id="6" name="Arrow: Left 5">
            <a:extLst>
              <a:ext uri="{FF2B5EF4-FFF2-40B4-BE49-F238E27FC236}">
                <a16:creationId xmlns:a16="http://schemas.microsoft.com/office/drawing/2014/main" id="{B979BC17-28E7-4CC5-BE3A-955F5B9F12B1}"/>
              </a:ext>
            </a:extLst>
          </p:cNvPr>
          <p:cNvSpPr/>
          <p:nvPr/>
        </p:nvSpPr>
        <p:spPr>
          <a:xfrm>
            <a:off x="7467600" y="5181600"/>
            <a:ext cx="838200" cy="304800"/>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Left 6">
            <a:extLst>
              <a:ext uri="{FF2B5EF4-FFF2-40B4-BE49-F238E27FC236}">
                <a16:creationId xmlns:a16="http://schemas.microsoft.com/office/drawing/2014/main" id="{9F46136A-3967-41F2-B919-BED950F9CB9D}"/>
              </a:ext>
            </a:extLst>
          </p:cNvPr>
          <p:cNvSpPr/>
          <p:nvPr/>
        </p:nvSpPr>
        <p:spPr>
          <a:xfrm>
            <a:off x="6629400" y="3810000"/>
            <a:ext cx="609600" cy="304800"/>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93035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B1AE9-80CC-478B-BFC5-99ADDB759726}"/>
              </a:ext>
            </a:extLst>
          </p:cNvPr>
          <p:cNvSpPr>
            <a:spLocks noGrp="1"/>
          </p:cNvSpPr>
          <p:nvPr>
            <p:ph type="title"/>
          </p:nvPr>
        </p:nvSpPr>
        <p:spPr>
          <a:xfrm>
            <a:off x="457200" y="274638"/>
            <a:ext cx="8229600" cy="563562"/>
          </a:xfrm>
        </p:spPr>
        <p:txBody>
          <a:bodyPr>
            <a:normAutofit fontScale="90000"/>
          </a:bodyPr>
          <a:lstStyle/>
          <a:p>
            <a:r>
              <a:rPr lang="en-US" sz="2000" dirty="0">
                <a:solidFill>
                  <a:srgbClr val="FF0000"/>
                </a:solidFill>
              </a:rPr>
              <a:t>Do not answer the Class Rank or Test Scores questions.  Choose Save and Continue.</a:t>
            </a:r>
          </a:p>
        </p:txBody>
      </p:sp>
      <p:pic>
        <p:nvPicPr>
          <p:cNvPr id="5" name="Content Placeholder 4">
            <a:extLst>
              <a:ext uri="{FF2B5EF4-FFF2-40B4-BE49-F238E27FC236}">
                <a16:creationId xmlns:a16="http://schemas.microsoft.com/office/drawing/2014/main" id="{62249291-E871-460F-AB53-CAE7671A8B7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872359"/>
            <a:ext cx="7602947" cy="5592763"/>
          </a:xfrm>
        </p:spPr>
      </p:pic>
      <p:sp>
        <p:nvSpPr>
          <p:cNvPr id="6" name="Arrow: Right 5">
            <a:extLst>
              <a:ext uri="{FF2B5EF4-FFF2-40B4-BE49-F238E27FC236}">
                <a16:creationId xmlns:a16="http://schemas.microsoft.com/office/drawing/2014/main" id="{E9767998-1501-4ABD-A891-537F98F6E92E}"/>
              </a:ext>
            </a:extLst>
          </p:cNvPr>
          <p:cNvSpPr/>
          <p:nvPr/>
        </p:nvSpPr>
        <p:spPr>
          <a:xfrm>
            <a:off x="1524000" y="5029200"/>
            <a:ext cx="826008" cy="30480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5330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710" y="2057400"/>
            <a:ext cx="8219090" cy="4190999"/>
          </a:xfrm>
        </p:spPr>
        <p:txBody>
          <a:bodyPr>
            <a:normAutofit/>
          </a:bodyPr>
          <a:lstStyle/>
          <a:p>
            <a:pPr marL="457200" lvl="1" indent="0">
              <a:buNone/>
            </a:pPr>
            <a:r>
              <a:rPr lang="en-US" sz="3000" b="1" dirty="0"/>
              <a:t>How do I Qualify?</a:t>
            </a:r>
          </a:p>
          <a:p>
            <a:pPr marL="457200" lvl="1" indent="0">
              <a:buNone/>
            </a:pPr>
            <a:endParaRPr lang="en-US" sz="1600" b="1" dirty="0"/>
          </a:p>
          <a:p>
            <a:pPr lvl="1">
              <a:buFont typeface="Wingdings" panose="05000000000000000000" pitchFamily="2" charset="2"/>
              <a:buChar char="v"/>
            </a:pPr>
            <a:r>
              <a:rPr lang="en-US" sz="2000" dirty="0"/>
              <a:t>Senior at Ballard High School</a:t>
            </a:r>
          </a:p>
          <a:p>
            <a:pPr marL="457200" lvl="1" indent="0">
              <a:buNone/>
            </a:pPr>
            <a:endParaRPr lang="en-US" sz="2000" dirty="0"/>
          </a:p>
          <a:p>
            <a:pPr lvl="1">
              <a:buFont typeface="Wingdings" panose="05000000000000000000" pitchFamily="2" charset="2"/>
              <a:buChar char="v"/>
            </a:pPr>
            <a:r>
              <a:rPr lang="en-US" sz="2000" dirty="0"/>
              <a:t>Must attend college, university, trade school, or vocational training program </a:t>
            </a:r>
          </a:p>
          <a:p>
            <a:pPr marL="457200" lvl="1" indent="0">
              <a:buNone/>
            </a:pPr>
            <a:endParaRPr lang="en-US" sz="2000" dirty="0"/>
          </a:p>
          <a:p>
            <a:pPr lvl="1">
              <a:buFont typeface="Wingdings" panose="05000000000000000000" pitchFamily="2" charset="2"/>
              <a:buChar char="v"/>
            </a:pPr>
            <a:r>
              <a:rPr lang="en-US" sz="2000" dirty="0"/>
              <a:t>Must correctly apply online by the deadline – February 29, 2024</a:t>
            </a:r>
          </a:p>
          <a:p>
            <a:pPr lvl="1">
              <a:buFont typeface="Wingdings" panose="05000000000000000000" pitchFamily="2" charset="2"/>
              <a:buChar char="v"/>
            </a:pPr>
            <a:endParaRPr lang="en-US" sz="2000" dirty="0"/>
          </a:p>
          <a:p>
            <a:pPr marL="457200" lvl="1" indent="0">
              <a:buNone/>
            </a:pPr>
            <a:r>
              <a:rPr lang="en-US" sz="2400" b="1" dirty="0">
                <a:solidFill>
                  <a:srgbClr val="FF0000"/>
                </a:solidFill>
              </a:rPr>
              <a:t>You have to apply to receive a scholarship! </a:t>
            </a:r>
          </a:p>
          <a:p>
            <a:pPr lvl="1">
              <a:buFont typeface="Wingdings" panose="05000000000000000000" pitchFamily="2" charset="2"/>
              <a:buChar char="v"/>
            </a:pPr>
            <a:endParaRPr lang="en-US" sz="2000" dirty="0"/>
          </a:p>
          <a:p>
            <a:pPr marL="457200" lvl="1" indent="0">
              <a:buNone/>
            </a:pPr>
            <a:endParaRPr lang="en-US" dirty="0"/>
          </a:p>
        </p:txBody>
      </p:sp>
      <p:pic>
        <p:nvPicPr>
          <p:cNvPr id="6" name="Picture 5">
            <a:extLst>
              <a:ext uri="{FF2B5EF4-FFF2-40B4-BE49-F238E27FC236}">
                <a16:creationId xmlns:a16="http://schemas.microsoft.com/office/drawing/2014/main" id="{BD009C18-58B6-4C54-934D-D3163C6F98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710" y="381000"/>
            <a:ext cx="3113989" cy="1219200"/>
          </a:xfrm>
          <a:prstGeom prst="rect">
            <a:avLst/>
          </a:prstGeom>
        </p:spPr>
      </p:pic>
    </p:spTree>
    <p:extLst>
      <p:ext uri="{BB962C8B-B14F-4D97-AF65-F5344CB8AC3E}">
        <p14:creationId xmlns:p14="http://schemas.microsoft.com/office/powerpoint/2010/main" val="10161309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508DF-38A0-4C5D-8178-3C009126D2AC}"/>
              </a:ext>
            </a:extLst>
          </p:cNvPr>
          <p:cNvSpPr>
            <a:spLocks noGrp="1"/>
          </p:cNvSpPr>
          <p:nvPr>
            <p:ph type="title"/>
          </p:nvPr>
        </p:nvSpPr>
        <p:spPr>
          <a:xfrm>
            <a:off x="457200" y="274638"/>
            <a:ext cx="8229600" cy="792162"/>
          </a:xfrm>
        </p:spPr>
        <p:txBody>
          <a:bodyPr>
            <a:normAutofit fontScale="90000"/>
          </a:bodyPr>
          <a:lstStyle/>
          <a:p>
            <a:r>
              <a:rPr lang="en-US" sz="2000" dirty="0">
                <a:solidFill>
                  <a:srgbClr val="FF0000"/>
                </a:solidFill>
              </a:rPr>
              <a:t>Add details to the Activities section – how many hours you spend, how many years you’ve been involved, your role in a club or on a team, etc.  </a:t>
            </a:r>
            <a:br>
              <a:rPr lang="en-US" sz="2000" dirty="0">
                <a:solidFill>
                  <a:srgbClr val="FF0000"/>
                </a:solidFill>
              </a:rPr>
            </a:br>
            <a:r>
              <a:rPr lang="en-US" sz="2000" dirty="0">
                <a:solidFill>
                  <a:srgbClr val="FF0000"/>
                </a:solidFill>
              </a:rPr>
              <a:t>Activities and/or Employment is a Ballard DFS requirement.   </a:t>
            </a:r>
          </a:p>
        </p:txBody>
      </p:sp>
      <p:pic>
        <p:nvPicPr>
          <p:cNvPr id="5" name="Content Placeholder 4">
            <a:extLst>
              <a:ext uri="{FF2B5EF4-FFF2-40B4-BE49-F238E27FC236}">
                <a16:creationId xmlns:a16="http://schemas.microsoft.com/office/drawing/2014/main" id="{73827874-18E6-4243-BB00-27F61F13A8D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1219200"/>
            <a:ext cx="7498665" cy="5440363"/>
          </a:xfrm>
        </p:spPr>
      </p:pic>
      <p:sp>
        <p:nvSpPr>
          <p:cNvPr id="6" name="Arrow: Up 5">
            <a:extLst>
              <a:ext uri="{FF2B5EF4-FFF2-40B4-BE49-F238E27FC236}">
                <a16:creationId xmlns:a16="http://schemas.microsoft.com/office/drawing/2014/main" id="{292B53B3-BDC6-424D-82A1-629D8CB3BB6F}"/>
              </a:ext>
            </a:extLst>
          </p:cNvPr>
          <p:cNvSpPr/>
          <p:nvPr/>
        </p:nvSpPr>
        <p:spPr>
          <a:xfrm>
            <a:off x="6172200" y="4953000"/>
            <a:ext cx="332232" cy="685800"/>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73927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F915D9-7F84-4AF7-AF15-7FEC0FC87361}"/>
              </a:ext>
            </a:extLst>
          </p:cNvPr>
          <p:cNvSpPr>
            <a:spLocks noGrp="1"/>
          </p:cNvSpPr>
          <p:nvPr>
            <p:ph idx="1"/>
          </p:nvPr>
        </p:nvSpPr>
        <p:spPr/>
        <p:txBody>
          <a:bodyPr>
            <a:normAutofit fontScale="92500"/>
          </a:bodyPr>
          <a:lstStyle/>
          <a:p>
            <a:r>
              <a:rPr lang="en-US" b="1" dirty="0"/>
              <a:t>Activity Types in </a:t>
            </a:r>
            <a:r>
              <a:rPr lang="en-US" b="1" dirty="0" err="1"/>
              <a:t>ChapterNet</a:t>
            </a:r>
            <a:r>
              <a:rPr lang="en-US" b="1" dirty="0"/>
              <a:t>  (Not Paid)</a:t>
            </a:r>
          </a:p>
          <a:p>
            <a:pPr lvl="1"/>
            <a:r>
              <a:rPr lang="en-US" dirty="0"/>
              <a:t>Athletics (in or outside of school; club teams)</a:t>
            </a:r>
          </a:p>
          <a:p>
            <a:pPr lvl="1"/>
            <a:r>
              <a:rPr lang="en-US" dirty="0"/>
              <a:t>Church-related activities (mission trips, volunteer Sunday School classes, help in nursery or at VBS)</a:t>
            </a:r>
          </a:p>
          <a:p>
            <a:pPr lvl="1"/>
            <a:r>
              <a:rPr lang="en-US" dirty="0"/>
              <a:t>Community volunteer activities (clothes pantry, ditch cleanup, habitat for humanity, help at Iowa Games)</a:t>
            </a:r>
          </a:p>
          <a:p>
            <a:pPr lvl="1"/>
            <a:r>
              <a:rPr lang="en-US" dirty="0"/>
              <a:t>Clubs and organizations (Boy Scouts, 4-H, game changers, chess club, student council)</a:t>
            </a:r>
          </a:p>
          <a:p>
            <a:pPr lvl="1"/>
            <a:r>
              <a:rPr lang="en-US" dirty="0"/>
              <a:t>Fine arts (theater, speech contests, dance in the nutcracker production, community chorus)</a:t>
            </a:r>
          </a:p>
          <a:p>
            <a:pPr lvl="1"/>
            <a:endParaRPr lang="en-US" dirty="0"/>
          </a:p>
          <a:p>
            <a:pPr lvl="1"/>
            <a:endParaRPr lang="en-US" dirty="0"/>
          </a:p>
        </p:txBody>
      </p:sp>
      <p:pic>
        <p:nvPicPr>
          <p:cNvPr id="5" name="Picture 4">
            <a:extLst>
              <a:ext uri="{FF2B5EF4-FFF2-40B4-BE49-F238E27FC236}">
                <a16:creationId xmlns:a16="http://schemas.microsoft.com/office/drawing/2014/main" id="{3175AB6B-849A-4A81-82B3-B2316702E1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556" y="223843"/>
            <a:ext cx="2594957" cy="1015987"/>
          </a:xfrm>
          <a:prstGeom prst="rect">
            <a:avLst/>
          </a:prstGeom>
        </p:spPr>
      </p:pic>
    </p:spTree>
    <p:extLst>
      <p:ext uri="{BB962C8B-B14F-4D97-AF65-F5344CB8AC3E}">
        <p14:creationId xmlns:p14="http://schemas.microsoft.com/office/powerpoint/2010/main" val="38493029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61237-700E-41B7-B02C-3BAE79A1BCF0}"/>
              </a:ext>
            </a:extLst>
          </p:cNvPr>
          <p:cNvSpPr>
            <a:spLocks noGrp="1"/>
          </p:cNvSpPr>
          <p:nvPr>
            <p:ph type="title"/>
          </p:nvPr>
        </p:nvSpPr>
        <p:spPr>
          <a:xfrm>
            <a:off x="457200" y="274638"/>
            <a:ext cx="8229600" cy="685799"/>
          </a:xfrm>
        </p:spPr>
        <p:txBody>
          <a:bodyPr>
            <a:normAutofit fontScale="90000"/>
          </a:bodyPr>
          <a:lstStyle/>
          <a:p>
            <a:r>
              <a:rPr lang="en-US" sz="2000" dirty="0">
                <a:solidFill>
                  <a:srgbClr val="FF0000"/>
                </a:solidFill>
              </a:rPr>
              <a:t>Complete the highest level of activity that you participated.  For example, choose Varsity if you played for one year, even if you also played Junior Varsity.</a:t>
            </a:r>
          </a:p>
        </p:txBody>
      </p:sp>
      <p:pic>
        <p:nvPicPr>
          <p:cNvPr id="5" name="Content Placeholder 4">
            <a:extLst>
              <a:ext uri="{FF2B5EF4-FFF2-40B4-BE49-F238E27FC236}">
                <a16:creationId xmlns:a16="http://schemas.microsoft.com/office/drawing/2014/main" id="{ED6AAE01-D22F-4A76-97AF-4985891CE77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8922" y="1371600"/>
            <a:ext cx="8046156" cy="4525963"/>
          </a:xfrm>
        </p:spPr>
      </p:pic>
    </p:spTree>
    <p:extLst>
      <p:ext uri="{BB962C8B-B14F-4D97-AF65-F5344CB8AC3E}">
        <p14:creationId xmlns:p14="http://schemas.microsoft.com/office/powerpoint/2010/main" val="25379591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58928-D79F-4F84-A028-1573EAFF8891}"/>
              </a:ext>
            </a:extLst>
          </p:cNvPr>
          <p:cNvSpPr>
            <a:spLocks noGrp="1"/>
          </p:cNvSpPr>
          <p:nvPr>
            <p:ph type="title"/>
          </p:nvPr>
        </p:nvSpPr>
        <p:spPr>
          <a:xfrm>
            <a:off x="457200" y="274638"/>
            <a:ext cx="8229600" cy="487362"/>
          </a:xfrm>
        </p:spPr>
        <p:txBody>
          <a:bodyPr>
            <a:normAutofit/>
          </a:bodyPr>
          <a:lstStyle/>
          <a:p>
            <a:r>
              <a:rPr lang="en-US" sz="2000" dirty="0">
                <a:solidFill>
                  <a:srgbClr val="FF0000"/>
                </a:solidFill>
              </a:rPr>
              <a:t>Fill out a brief description of the activity and enter the organization name.</a:t>
            </a:r>
          </a:p>
        </p:txBody>
      </p:sp>
      <p:pic>
        <p:nvPicPr>
          <p:cNvPr id="5" name="Content Placeholder 4">
            <a:extLst>
              <a:ext uri="{FF2B5EF4-FFF2-40B4-BE49-F238E27FC236}">
                <a16:creationId xmlns:a16="http://schemas.microsoft.com/office/drawing/2014/main" id="{43D9BFBA-512F-4757-836D-415E081E67D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0528" y="921547"/>
            <a:ext cx="8002943" cy="5661815"/>
          </a:xfrm>
        </p:spPr>
      </p:pic>
      <p:sp>
        <p:nvSpPr>
          <p:cNvPr id="6" name="Arrow: Left 5">
            <a:extLst>
              <a:ext uri="{FF2B5EF4-FFF2-40B4-BE49-F238E27FC236}">
                <a16:creationId xmlns:a16="http://schemas.microsoft.com/office/drawing/2014/main" id="{C34DDDDB-FD54-4AB2-9E62-A2A0BE019DCD}"/>
              </a:ext>
            </a:extLst>
          </p:cNvPr>
          <p:cNvSpPr/>
          <p:nvPr/>
        </p:nvSpPr>
        <p:spPr>
          <a:xfrm>
            <a:off x="5562600" y="2971800"/>
            <a:ext cx="685800" cy="228600"/>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Up 6">
            <a:extLst>
              <a:ext uri="{FF2B5EF4-FFF2-40B4-BE49-F238E27FC236}">
                <a16:creationId xmlns:a16="http://schemas.microsoft.com/office/drawing/2014/main" id="{98F2405E-190B-4CB0-B838-DC63262BB8DC}"/>
              </a:ext>
            </a:extLst>
          </p:cNvPr>
          <p:cNvSpPr/>
          <p:nvPr/>
        </p:nvSpPr>
        <p:spPr>
          <a:xfrm>
            <a:off x="4953000" y="2228960"/>
            <a:ext cx="253537" cy="590439"/>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63136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36507-43DF-467F-9D4E-D359EC72A3A1}"/>
              </a:ext>
            </a:extLst>
          </p:cNvPr>
          <p:cNvSpPr>
            <a:spLocks noGrp="1"/>
          </p:cNvSpPr>
          <p:nvPr>
            <p:ph type="title"/>
          </p:nvPr>
        </p:nvSpPr>
        <p:spPr>
          <a:xfrm>
            <a:off x="457200" y="299499"/>
            <a:ext cx="8229600" cy="487362"/>
          </a:xfrm>
        </p:spPr>
        <p:txBody>
          <a:bodyPr>
            <a:normAutofit fontScale="90000"/>
          </a:bodyPr>
          <a:lstStyle/>
          <a:p>
            <a:r>
              <a:rPr lang="en-US" sz="2000" dirty="0">
                <a:solidFill>
                  <a:srgbClr val="FF0000"/>
                </a:solidFill>
              </a:rPr>
              <a:t>You can add awards, honors, or offices if you’d like, but </a:t>
            </a:r>
            <a:r>
              <a:rPr lang="en-US" sz="2000" b="1" dirty="0">
                <a:solidFill>
                  <a:srgbClr val="FF0000"/>
                </a:solidFill>
              </a:rPr>
              <a:t>not required.</a:t>
            </a:r>
            <a:br>
              <a:rPr lang="en-US" sz="2000" b="1" dirty="0">
                <a:solidFill>
                  <a:srgbClr val="FF0000"/>
                </a:solidFill>
              </a:rPr>
            </a:br>
            <a:r>
              <a:rPr lang="en-US" sz="2000" dirty="0">
                <a:solidFill>
                  <a:srgbClr val="FF0000"/>
                </a:solidFill>
              </a:rPr>
              <a:t>Save and add another activity or click submit. </a:t>
            </a:r>
            <a:br>
              <a:rPr lang="en-US" sz="2000" dirty="0">
                <a:solidFill>
                  <a:srgbClr val="FF0000"/>
                </a:solidFill>
              </a:rPr>
            </a:br>
            <a:endParaRPr lang="en-US" sz="2000" dirty="0">
              <a:solidFill>
                <a:srgbClr val="FF0000"/>
              </a:solidFill>
            </a:endParaRPr>
          </a:p>
        </p:txBody>
      </p:sp>
      <p:pic>
        <p:nvPicPr>
          <p:cNvPr id="5" name="Content Placeholder 4">
            <a:extLst>
              <a:ext uri="{FF2B5EF4-FFF2-40B4-BE49-F238E27FC236}">
                <a16:creationId xmlns:a16="http://schemas.microsoft.com/office/drawing/2014/main" id="{9595672D-453A-465F-855E-ED52E998C47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1824" y="786861"/>
            <a:ext cx="7660817" cy="5872700"/>
          </a:xfrm>
        </p:spPr>
      </p:pic>
      <p:sp>
        <p:nvSpPr>
          <p:cNvPr id="6" name="Arrow: Down 5">
            <a:extLst>
              <a:ext uri="{FF2B5EF4-FFF2-40B4-BE49-F238E27FC236}">
                <a16:creationId xmlns:a16="http://schemas.microsoft.com/office/drawing/2014/main" id="{89750D6D-761F-4965-A95A-E33B0D541F96}"/>
              </a:ext>
            </a:extLst>
          </p:cNvPr>
          <p:cNvSpPr/>
          <p:nvPr/>
        </p:nvSpPr>
        <p:spPr>
          <a:xfrm>
            <a:off x="2438400" y="4114800"/>
            <a:ext cx="413951" cy="679703"/>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1C81B908-5FD6-4FF4-B6ED-ECD04E3E8BE6}"/>
              </a:ext>
            </a:extLst>
          </p:cNvPr>
          <p:cNvSpPr/>
          <p:nvPr/>
        </p:nvSpPr>
        <p:spPr>
          <a:xfrm>
            <a:off x="7620000" y="5490443"/>
            <a:ext cx="381000" cy="65164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27037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E02F2-136F-4F66-87A2-E9857CC6F9EB}"/>
              </a:ext>
            </a:extLst>
          </p:cNvPr>
          <p:cNvSpPr>
            <a:spLocks noGrp="1"/>
          </p:cNvSpPr>
          <p:nvPr>
            <p:ph type="title"/>
          </p:nvPr>
        </p:nvSpPr>
        <p:spPr>
          <a:xfrm>
            <a:off x="457200" y="274638"/>
            <a:ext cx="8229600" cy="441324"/>
          </a:xfrm>
        </p:spPr>
        <p:txBody>
          <a:bodyPr>
            <a:normAutofit fontScale="90000"/>
          </a:bodyPr>
          <a:lstStyle/>
          <a:p>
            <a:r>
              <a:rPr lang="en-US" sz="2000" dirty="0">
                <a:solidFill>
                  <a:srgbClr val="FF0000"/>
                </a:solidFill>
              </a:rPr>
              <a:t>You can review what you have entered for Activities.  Save and Continue to go on.</a:t>
            </a:r>
          </a:p>
        </p:txBody>
      </p:sp>
      <p:pic>
        <p:nvPicPr>
          <p:cNvPr id="5" name="Content Placeholder 4">
            <a:extLst>
              <a:ext uri="{FF2B5EF4-FFF2-40B4-BE49-F238E27FC236}">
                <a16:creationId xmlns:a16="http://schemas.microsoft.com/office/drawing/2014/main" id="{E1CE8BC9-2CB5-4E02-A29C-FB08EC308C0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7221" y="723845"/>
            <a:ext cx="7800980" cy="5997828"/>
          </a:xfrm>
        </p:spPr>
      </p:pic>
      <p:sp>
        <p:nvSpPr>
          <p:cNvPr id="6" name="Arrow: Up 5">
            <a:extLst>
              <a:ext uri="{FF2B5EF4-FFF2-40B4-BE49-F238E27FC236}">
                <a16:creationId xmlns:a16="http://schemas.microsoft.com/office/drawing/2014/main" id="{DDF116C3-05E6-4B2C-88C9-C8039DAD8CEE}"/>
              </a:ext>
            </a:extLst>
          </p:cNvPr>
          <p:cNvSpPr/>
          <p:nvPr/>
        </p:nvSpPr>
        <p:spPr>
          <a:xfrm>
            <a:off x="4191000" y="6019799"/>
            <a:ext cx="380999" cy="723845"/>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2092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3FE8B-4447-4D48-BF26-3339A9AA7644}"/>
              </a:ext>
            </a:extLst>
          </p:cNvPr>
          <p:cNvSpPr>
            <a:spLocks noGrp="1"/>
          </p:cNvSpPr>
          <p:nvPr>
            <p:ph type="title"/>
          </p:nvPr>
        </p:nvSpPr>
        <p:spPr>
          <a:xfrm>
            <a:off x="457200" y="274638"/>
            <a:ext cx="8229600" cy="639762"/>
          </a:xfrm>
        </p:spPr>
        <p:txBody>
          <a:bodyPr>
            <a:normAutofit/>
          </a:bodyPr>
          <a:lstStyle/>
          <a:p>
            <a:r>
              <a:rPr lang="en-US" sz="2000" dirty="0">
                <a:solidFill>
                  <a:srgbClr val="FF0000"/>
                </a:solidFill>
              </a:rPr>
              <a:t>Awards are not required.  Click Save and Continue.</a:t>
            </a:r>
          </a:p>
        </p:txBody>
      </p:sp>
      <p:pic>
        <p:nvPicPr>
          <p:cNvPr id="5" name="Content Placeholder 4">
            <a:extLst>
              <a:ext uri="{FF2B5EF4-FFF2-40B4-BE49-F238E27FC236}">
                <a16:creationId xmlns:a16="http://schemas.microsoft.com/office/drawing/2014/main" id="{9C9F489A-8D03-4FF6-9318-8EAD02A18FB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285148"/>
            <a:ext cx="7728484" cy="5851525"/>
          </a:xfrm>
        </p:spPr>
      </p:pic>
      <p:sp>
        <p:nvSpPr>
          <p:cNvPr id="6" name="Arrow: Right 5">
            <a:extLst>
              <a:ext uri="{FF2B5EF4-FFF2-40B4-BE49-F238E27FC236}">
                <a16:creationId xmlns:a16="http://schemas.microsoft.com/office/drawing/2014/main" id="{5CE99035-A1C9-4317-80FC-F74D183CC2BD}"/>
              </a:ext>
            </a:extLst>
          </p:cNvPr>
          <p:cNvSpPr/>
          <p:nvPr/>
        </p:nvSpPr>
        <p:spPr>
          <a:xfrm>
            <a:off x="1600200" y="5257800"/>
            <a:ext cx="670155" cy="30480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Up 6">
            <a:extLst>
              <a:ext uri="{FF2B5EF4-FFF2-40B4-BE49-F238E27FC236}">
                <a16:creationId xmlns:a16="http://schemas.microsoft.com/office/drawing/2014/main" id="{86019F75-9AF3-4DAC-87FE-E40C152C850C}"/>
              </a:ext>
            </a:extLst>
          </p:cNvPr>
          <p:cNvSpPr/>
          <p:nvPr/>
        </p:nvSpPr>
        <p:spPr>
          <a:xfrm>
            <a:off x="3962400" y="4419600"/>
            <a:ext cx="282843" cy="643391"/>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16713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BEA70-F1AB-4DD5-A21D-ED1209ABF4B7}"/>
              </a:ext>
            </a:extLst>
          </p:cNvPr>
          <p:cNvSpPr>
            <a:spLocks noGrp="1"/>
          </p:cNvSpPr>
          <p:nvPr>
            <p:ph type="title"/>
          </p:nvPr>
        </p:nvSpPr>
        <p:spPr>
          <a:xfrm>
            <a:off x="457200" y="274638"/>
            <a:ext cx="8229600" cy="639762"/>
          </a:xfrm>
        </p:spPr>
        <p:txBody>
          <a:bodyPr>
            <a:normAutofit/>
          </a:bodyPr>
          <a:lstStyle/>
          <a:p>
            <a:r>
              <a:rPr lang="en-US" sz="2000" dirty="0">
                <a:solidFill>
                  <a:srgbClr val="FF0000"/>
                </a:solidFill>
              </a:rPr>
              <a:t>Complete Employment section if you have work experience.</a:t>
            </a:r>
          </a:p>
        </p:txBody>
      </p:sp>
      <p:pic>
        <p:nvPicPr>
          <p:cNvPr id="5" name="Content Placeholder 4">
            <a:extLst>
              <a:ext uri="{FF2B5EF4-FFF2-40B4-BE49-F238E27FC236}">
                <a16:creationId xmlns:a16="http://schemas.microsoft.com/office/drawing/2014/main" id="{8451B2B2-E16B-4ACF-B74B-740A74EBFEF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0" y="1073213"/>
            <a:ext cx="7342148" cy="5440361"/>
          </a:xfrm>
        </p:spPr>
      </p:pic>
      <p:sp>
        <p:nvSpPr>
          <p:cNvPr id="6" name="Arrow: Down 5">
            <a:extLst>
              <a:ext uri="{FF2B5EF4-FFF2-40B4-BE49-F238E27FC236}">
                <a16:creationId xmlns:a16="http://schemas.microsoft.com/office/drawing/2014/main" id="{78CB274B-F39D-4D4D-8DC0-4455BE95675A}"/>
              </a:ext>
            </a:extLst>
          </p:cNvPr>
          <p:cNvSpPr/>
          <p:nvPr/>
        </p:nvSpPr>
        <p:spPr>
          <a:xfrm>
            <a:off x="7467600" y="3124200"/>
            <a:ext cx="457200" cy="74980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99897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52715-DDC1-47AE-9FFD-5FECE2F82F2C}"/>
              </a:ext>
            </a:extLst>
          </p:cNvPr>
          <p:cNvSpPr>
            <a:spLocks noGrp="1"/>
          </p:cNvSpPr>
          <p:nvPr>
            <p:ph type="title"/>
          </p:nvPr>
        </p:nvSpPr>
        <p:spPr>
          <a:xfrm>
            <a:off x="457200" y="274639"/>
            <a:ext cx="8229600" cy="944562"/>
          </a:xfrm>
        </p:spPr>
        <p:txBody>
          <a:bodyPr>
            <a:normAutofit/>
          </a:bodyPr>
          <a:lstStyle/>
          <a:p>
            <a:r>
              <a:rPr lang="en-US" sz="2000" dirty="0">
                <a:solidFill>
                  <a:srgbClr val="FF0000"/>
                </a:solidFill>
              </a:rPr>
              <a:t>Complete this page for each position you held for employment. </a:t>
            </a:r>
            <a:br>
              <a:rPr lang="en-US" sz="2000" dirty="0">
                <a:solidFill>
                  <a:srgbClr val="FF0000"/>
                </a:solidFill>
              </a:rPr>
            </a:br>
            <a:r>
              <a:rPr lang="en-US" sz="2000" dirty="0">
                <a:solidFill>
                  <a:srgbClr val="FF0000"/>
                </a:solidFill>
              </a:rPr>
              <a:t>Save and add another, or click submit when done.</a:t>
            </a:r>
          </a:p>
        </p:txBody>
      </p:sp>
      <p:pic>
        <p:nvPicPr>
          <p:cNvPr id="5" name="Content Placeholder 4">
            <a:extLst>
              <a:ext uri="{FF2B5EF4-FFF2-40B4-BE49-F238E27FC236}">
                <a16:creationId xmlns:a16="http://schemas.microsoft.com/office/drawing/2014/main" id="{8D799085-47FF-42BD-9DA9-C635549B23A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1600200"/>
            <a:ext cx="7930900" cy="4525963"/>
          </a:xfrm>
        </p:spPr>
      </p:pic>
      <p:sp>
        <p:nvSpPr>
          <p:cNvPr id="6" name="Arrow: Up 5">
            <a:extLst>
              <a:ext uri="{FF2B5EF4-FFF2-40B4-BE49-F238E27FC236}">
                <a16:creationId xmlns:a16="http://schemas.microsoft.com/office/drawing/2014/main" id="{DA56C956-D7FF-4454-B1FD-B779AFFBB1B0}"/>
              </a:ext>
            </a:extLst>
          </p:cNvPr>
          <p:cNvSpPr/>
          <p:nvPr/>
        </p:nvSpPr>
        <p:spPr>
          <a:xfrm>
            <a:off x="7620000" y="5835523"/>
            <a:ext cx="304800" cy="581279"/>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93027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EEEA8-4AEC-4B68-9EB7-43F102682098}"/>
              </a:ext>
            </a:extLst>
          </p:cNvPr>
          <p:cNvSpPr>
            <a:spLocks noGrp="1"/>
          </p:cNvSpPr>
          <p:nvPr>
            <p:ph type="title"/>
          </p:nvPr>
        </p:nvSpPr>
        <p:spPr>
          <a:xfrm>
            <a:off x="457200" y="274638"/>
            <a:ext cx="8229600" cy="944562"/>
          </a:xfrm>
        </p:spPr>
        <p:txBody>
          <a:bodyPr>
            <a:normAutofit fontScale="90000"/>
          </a:bodyPr>
          <a:lstStyle/>
          <a:p>
            <a:r>
              <a:rPr lang="en-US" sz="2000" dirty="0">
                <a:solidFill>
                  <a:srgbClr val="FF0000"/>
                </a:solidFill>
              </a:rPr>
              <a:t>Complete with as much information as possible. Reminder – Activities and/or Employment is required for DFS. This will help you match to scholarships in the system.</a:t>
            </a:r>
          </a:p>
        </p:txBody>
      </p:sp>
      <p:pic>
        <p:nvPicPr>
          <p:cNvPr id="5" name="Content Placeholder 4">
            <a:extLst>
              <a:ext uri="{FF2B5EF4-FFF2-40B4-BE49-F238E27FC236}">
                <a16:creationId xmlns:a16="http://schemas.microsoft.com/office/drawing/2014/main" id="{F78057CA-7254-4AE1-92D9-3400EEDC150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4400" y="1371600"/>
            <a:ext cx="7548964" cy="4664010"/>
          </a:xfrm>
        </p:spPr>
      </p:pic>
    </p:spTree>
    <p:extLst>
      <p:ext uri="{BB962C8B-B14F-4D97-AF65-F5344CB8AC3E}">
        <p14:creationId xmlns:p14="http://schemas.microsoft.com/office/powerpoint/2010/main" val="2146792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495800"/>
          </a:xfrm>
        </p:spPr>
        <p:txBody>
          <a:bodyPr>
            <a:normAutofit/>
          </a:bodyPr>
          <a:lstStyle/>
          <a:p>
            <a:pPr marL="0" indent="0">
              <a:buNone/>
            </a:pPr>
            <a:r>
              <a:rPr lang="en-US" b="1" dirty="0"/>
              <a:t>Important Dates</a:t>
            </a:r>
          </a:p>
          <a:p>
            <a:pPr marL="0" indent="0">
              <a:buNone/>
            </a:pPr>
            <a:r>
              <a:rPr lang="en-US" dirty="0"/>
              <a:t>  - </a:t>
            </a:r>
            <a:r>
              <a:rPr lang="en-US" sz="2600" dirty="0"/>
              <a:t>Scholarship applications open December 1, 2023</a:t>
            </a:r>
          </a:p>
          <a:p>
            <a:pPr marL="0" indent="0">
              <a:buNone/>
            </a:pPr>
            <a:r>
              <a:rPr lang="en-US" sz="2600" dirty="0"/>
              <a:t>  -  Scholarship applications deadline is February 29, 2024 </a:t>
            </a:r>
            <a:endParaRPr lang="en-US" sz="2600" b="1" dirty="0"/>
          </a:p>
          <a:p>
            <a:pPr marL="0" indent="0">
              <a:buNone/>
            </a:pPr>
            <a:r>
              <a:rPr lang="en-US" sz="2600" b="1" dirty="0"/>
              <a:t>	You can make changes up until then, but you must 	have “applied” to your matched scholarships.  	Verify your eligibility!</a:t>
            </a:r>
          </a:p>
          <a:p>
            <a:pPr marL="0" indent="0">
              <a:buNone/>
            </a:pPr>
            <a:r>
              <a:rPr lang="en-US" sz="2600" dirty="0"/>
              <a:t>   - Scholarship Awards Night is in April </a:t>
            </a:r>
          </a:p>
          <a:p>
            <a:pPr marL="0" indent="0">
              <a:buNone/>
            </a:pPr>
            <a:r>
              <a:rPr lang="en-US" sz="2600" dirty="0"/>
              <a:t>   - Deadline to use scholarship is December 31, 2025  </a:t>
            </a:r>
          </a:p>
          <a:p>
            <a:pPr marL="0" indent="0">
              <a:buNone/>
            </a:pPr>
            <a:r>
              <a:rPr lang="en-US" sz="2600" dirty="0"/>
              <a:t>	</a:t>
            </a:r>
            <a:r>
              <a:rPr lang="en-US" sz="2000" dirty="0"/>
              <a:t>(or longer if you are entering the military after HS)</a:t>
            </a:r>
          </a:p>
        </p:txBody>
      </p:sp>
      <p:pic>
        <p:nvPicPr>
          <p:cNvPr id="5" name="Picture 4">
            <a:extLst>
              <a:ext uri="{FF2B5EF4-FFF2-40B4-BE49-F238E27FC236}">
                <a16:creationId xmlns:a16="http://schemas.microsoft.com/office/drawing/2014/main" id="{45AF4A1C-7442-482D-9565-254F1627B5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81000"/>
            <a:ext cx="2919364" cy="1143000"/>
          </a:xfrm>
          <a:prstGeom prst="rect">
            <a:avLst/>
          </a:prstGeom>
        </p:spPr>
      </p:pic>
    </p:spTree>
    <p:extLst>
      <p:ext uri="{BB962C8B-B14F-4D97-AF65-F5344CB8AC3E}">
        <p14:creationId xmlns:p14="http://schemas.microsoft.com/office/powerpoint/2010/main" val="20116691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823054"/>
            <a:ext cx="8458200" cy="4653945"/>
          </a:xfrm>
        </p:spPr>
        <p:txBody>
          <a:bodyPr>
            <a:normAutofit fontScale="92500" lnSpcReduction="10000"/>
          </a:bodyPr>
          <a:lstStyle/>
          <a:p>
            <a:pPr marL="0" indent="0">
              <a:buNone/>
            </a:pPr>
            <a:r>
              <a:rPr lang="en-US" b="1" dirty="0"/>
              <a:t>REQUIRED </a:t>
            </a:r>
          </a:p>
          <a:p>
            <a:r>
              <a:rPr lang="en-US" dirty="0"/>
              <a:t>You must at least answer everything with an ** in:</a:t>
            </a:r>
          </a:p>
          <a:p>
            <a:pPr lvl="1"/>
            <a:r>
              <a:rPr lang="en-US" dirty="0"/>
              <a:t>Basic information </a:t>
            </a:r>
          </a:p>
          <a:p>
            <a:pPr lvl="1"/>
            <a:r>
              <a:rPr lang="en-US" dirty="0"/>
              <a:t>Additional information</a:t>
            </a:r>
          </a:p>
          <a:p>
            <a:pPr lvl="1"/>
            <a:r>
              <a:rPr lang="en-US" dirty="0"/>
              <a:t>Schools/majors you are considering (Top 3)</a:t>
            </a:r>
          </a:p>
          <a:p>
            <a:pPr lvl="1"/>
            <a:r>
              <a:rPr lang="en-US" dirty="0"/>
              <a:t>Activities (sports, church, volunteer, clubs, music, theater, etc.)  - Elaborate with details </a:t>
            </a:r>
          </a:p>
          <a:p>
            <a:pPr lvl="1"/>
            <a:r>
              <a:rPr lang="en-US" dirty="0"/>
              <a:t>Employment  - Elaborate with details</a:t>
            </a:r>
          </a:p>
          <a:p>
            <a:pPr lvl="1"/>
            <a:r>
              <a:rPr lang="en-US" i="1" dirty="0">
                <a:solidFill>
                  <a:srgbClr val="FF0000"/>
                </a:solidFill>
              </a:rPr>
              <a:t>Parent/Guardian Info is optional but good idea</a:t>
            </a:r>
            <a:r>
              <a:rPr lang="en-US" dirty="0">
                <a:solidFill>
                  <a:srgbClr val="FF0000"/>
                </a:solidFill>
              </a:rPr>
              <a:t>.</a:t>
            </a:r>
          </a:p>
          <a:p>
            <a:pPr marL="914400" lvl="2" indent="0">
              <a:buNone/>
            </a:pPr>
            <a:r>
              <a:rPr lang="en-US" i="1" dirty="0">
                <a:solidFill>
                  <a:srgbClr val="FF0000"/>
                </a:solidFill>
              </a:rPr>
              <a:t>(Only to be used if we need another way to contact you.)</a:t>
            </a:r>
          </a:p>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C7F366F5-FF9E-4DE6-8161-EC2795629D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81001"/>
            <a:ext cx="2438400" cy="954691"/>
          </a:xfrm>
          <a:prstGeom prst="rect">
            <a:avLst/>
          </a:prstGeom>
        </p:spPr>
      </p:pic>
    </p:spTree>
    <p:extLst>
      <p:ext uri="{BB962C8B-B14F-4D97-AF65-F5344CB8AC3E}">
        <p14:creationId xmlns:p14="http://schemas.microsoft.com/office/powerpoint/2010/main" val="17950598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C0447-4305-4033-89A4-22670ECC5AB5}"/>
              </a:ext>
            </a:extLst>
          </p:cNvPr>
          <p:cNvSpPr>
            <a:spLocks noGrp="1"/>
          </p:cNvSpPr>
          <p:nvPr>
            <p:ph type="title"/>
          </p:nvPr>
        </p:nvSpPr>
        <p:spPr>
          <a:xfrm>
            <a:off x="457200" y="274638"/>
            <a:ext cx="8229600" cy="571499"/>
          </a:xfrm>
        </p:spPr>
        <p:txBody>
          <a:bodyPr>
            <a:normAutofit/>
          </a:bodyPr>
          <a:lstStyle/>
          <a:p>
            <a:r>
              <a:rPr lang="en-US" sz="2000" dirty="0">
                <a:solidFill>
                  <a:srgbClr val="FF0000"/>
                </a:solidFill>
              </a:rPr>
              <a:t>The other sections listed are not required for Ballard DFS.</a:t>
            </a:r>
          </a:p>
        </p:txBody>
      </p:sp>
      <p:pic>
        <p:nvPicPr>
          <p:cNvPr id="5" name="Content Placeholder 4">
            <a:extLst>
              <a:ext uri="{FF2B5EF4-FFF2-40B4-BE49-F238E27FC236}">
                <a16:creationId xmlns:a16="http://schemas.microsoft.com/office/drawing/2014/main" id="{E5C956B3-5AD4-4D6F-A2F4-22209F35E0C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24200" y="1066800"/>
            <a:ext cx="2743200" cy="5413052"/>
          </a:xfrm>
        </p:spPr>
      </p:pic>
    </p:spTree>
    <p:extLst>
      <p:ext uri="{BB962C8B-B14F-4D97-AF65-F5344CB8AC3E}">
        <p14:creationId xmlns:p14="http://schemas.microsoft.com/office/powerpoint/2010/main" val="30958339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E1300-35E7-4951-AF66-B600DF2591FD}"/>
              </a:ext>
            </a:extLst>
          </p:cNvPr>
          <p:cNvSpPr>
            <a:spLocks noGrp="1"/>
          </p:cNvSpPr>
          <p:nvPr>
            <p:ph type="title"/>
          </p:nvPr>
        </p:nvSpPr>
        <p:spPr>
          <a:xfrm>
            <a:off x="457200" y="274638"/>
            <a:ext cx="8229600" cy="563562"/>
          </a:xfrm>
        </p:spPr>
        <p:txBody>
          <a:bodyPr>
            <a:normAutofit/>
          </a:bodyPr>
          <a:lstStyle/>
          <a:p>
            <a:r>
              <a:rPr lang="en-US" sz="2000" dirty="0">
                <a:solidFill>
                  <a:srgbClr val="FF0000"/>
                </a:solidFill>
              </a:rPr>
              <a:t>Parent/Guardian Info is optional.</a:t>
            </a:r>
          </a:p>
        </p:txBody>
      </p:sp>
      <p:pic>
        <p:nvPicPr>
          <p:cNvPr id="5" name="Content Placeholder 4">
            <a:extLst>
              <a:ext uri="{FF2B5EF4-FFF2-40B4-BE49-F238E27FC236}">
                <a16:creationId xmlns:a16="http://schemas.microsoft.com/office/drawing/2014/main" id="{90D30984-780D-432A-A76F-66E3CDF5661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0" y="989865"/>
            <a:ext cx="7620000" cy="5418079"/>
          </a:xfrm>
        </p:spPr>
      </p:pic>
    </p:spTree>
    <p:extLst>
      <p:ext uri="{BB962C8B-B14F-4D97-AF65-F5344CB8AC3E}">
        <p14:creationId xmlns:p14="http://schemas.microsoft.com/office/powerpoint/2010/main" val="14882389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4CD51-A6D3-4571-9483-F6992970657C}"/>
              </a:ext>
            </a:extLst>
          </p:cNvPr>
          <p:cNvSpPr>
            <a:spLocks noGrp="1"/>
          </p:cNvSpPr>
          <p:nvPr>
            <p:ph type="title"/>
          </p:nvPr>
        </p:nvSpPr>
        <p:spPr>
          <a:xfrm>
            <a:off x="457200" y="274638"/>
            <a:ext cx="8229600" cy="868362"/>
          </a:xfrm>
        </p:spPr>
        <p:txBody>
          <a:bodyPr>
            <a:normAutofit fontScale="90000"/>
          </a:bodyPr>
          <a:lstStyle/>
          <a:p>
            <a:r>
              <a:rPr lang="en-US" sz="2000" dirty="0">
                <a:solidFill>
                  <a:srgbClr val="FF0000"/>
                </a:solidFill>
              </a:rPr>
              <a:t>Your dashboard won’t say 100% complete because you are not required to complete every section.  That’s ok.</a:t>
            </a:r>
            <a:br>
              <a:rPr lang="en-US" sz="2000" dirty="0">
                <a:solidFill>
                  <a:srgbClr val="FF0000"/>
                </a:solidFill>
              </a:rPr>
            </a:br>
            <a:r>
              <a:rPr lang="en-US" sz="2000" dirty="0">
                <a:solidFill>
                  <a:srgbClr val="FF0000"/>
                </a:solidFill>
              </a:rPr>
              <a:t>Click on ‘Search for Scholarships’ when you are finished entering information. </a:t>
            </a:r>
          </a:p>
        </p:txBody>
      </p:sp>
      <p:pic>
        <p:nvPicPr>
          <p:cNvPr id="5" name="Content Placeholder 4">
            <a:extLst>
              <a:ext uri="{FF2B5EF4-FFF2-40B4-BE49-F238E27FC236}">
                <a16:creationId xmlns:a16="http://schemas.microsoft.com/office/drawing/2014/main" id="{7D41C9F8-63F2-444B-85BC-BE2A57B105D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00200" y="1636952"/>
            <a:ext cx="6172200" cy="5018959"/>
          </a:xfrm>
        </p:spPr>
      </p:pic>
      <p:sp>
        <p:nvSpPr>
          <p:cNvPr id="6" name="Arrow: Right 5">
            <a:extLst>
              <a:ext uri="{FF2B5EF4-FFF2-40B4-BE49-F238E27FC236}">
                <a16:creationId xmlns:a16="http://schemas.microsoft.com/office/drawing/2014/main" id="{DD6ACE43-38BE-48AD-8A4E-2C3BEAA3EB44}"/>
              </a:ext>
            </a:extLst>
          </p:cNvPr>
          <p:cNvSpPr/>
          <p:nvPr/>
        </p:nvSpPr>
        <p:spPr>
          <a:xfrm>
            <a:off x="2133600" y="5184262"/>
            <a:ext cx="838200" cy="34155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100BCD96-30AA-4C98-A42A-2C457D7D1372}"/>
              </a:ext>
            </a:extLst>
          </p:cNvPr>
          <p:cNvSpPr/>
          <p:nvPr/>
        </p:nvSpPr>
        <p:spPr>
          <a:xfrm rot="16200000">
            <a:off x="2305725" y="2190075"/>
            <a:ext cx="341552" cy="838202"/>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94940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C0FD3-4E9E-4421-9A1B-5BAE84B3859F}"/>
              </a:ext>
            </a:extLst>
          </p:cNvPr>
          <p:cNvSpPr>
            <a:spLocks noGrp="1"/>
          </p:cNvSpPr>
          <p:nvPr>
            <p:ph type="title"/>
          </p:nvPr>
        </p:nvSpPr>
        <p:spPr>
          <a:xfrm>
            <a:off x="457200" y="274638"/>
            <a:ext cx="8229600" cy="944562"/>
          </a:xfrm>
        </p:spPr>
        <p:txBody>
          <a:bodyPr>
            <a:normAutofit/>
          </a:bodyPr>
          <a:lstStyle/>
          <a:p>
            <a:r>
              <a:rPr lang="en-US" sz="2000" dirty="0">
                <a:solidFill>
                  <a:srgbClr val="FF0000"/>
                </a:solidFill>
              </a:rPr>
              <a:t>In the ‘My Opportunities’ section, you can look for national scholarships. </a:t>
            </a:r>
          </a:p>
        </p:txBody>
      </p:sp>
      <p:pic>
        <p:nvPicPr>
          <p:cNvPr id="5" name="Content Placeholder 4">
            <a:extLst>
              <a:ext uri="{FF2B5EF4-FFF2-40B4-BE49-F238E27FC236}">
                <a16:creationId xmlns:a16="http://schemas.microsoft.com/office/drawing/2014/main" id="{798B49C9-9428-4E70-AEC2-76B10251E67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0" y="1221828"/>
            <a:ext cx="7403224" cy="5473360"/>
          </a:xfrm>
        </p:spPr>
      </p:pic>
      <p:sp>
        <p:nvSpPr>
          <p:cNvPr id="6" name="Arrow: Down 5">
            <a:extLst>
              <a:ext uri="{FF2B5EF4-FFF2-40B4-BE49-F238E27FC236}">
                <a16:creationId xmlns:a16="http://schemas.microsoft.com/office/drawing/2014/main" id="{FE818D9A-4A19-4FEF-8438-F8A42DF6EC89}"/>
              </a:ext>
            </a:extLst>
          </p:cNvPr>
          <p:cNvSpPr/>
          <p:nvPr/>
        </p:nvSpPr>
        <p:spPr>
          <a:xfrm>
            <a:off x="6781800" y="3429000"/>
            <a:ext cx="463053" cy="60570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Left 6">
            <a:extLst>
              <a:ext uri="{FF2B5EF4-FFF2-40B4-BE49-F238E27FC236}">
                <a16:creationId xmlns:a16="http://schemas.microsoft.com/office/drawing/2014/main" id="{2E916584-AD89-4F58-B922-75D874FFFAB7}"/>
              </a:ext>
            </a:extLst>
          </p:cNvPr>
          <p:cNvSpPr/>
          <p:nvPr/>
        </p:nvSpPr>
        <p:spPr>
          <a:xfrm>
            <a:off x="6966921" y="6019800"/>
            <a:ext cx="463053" cy="304800"/>
          </a:xfrm>
          <a:prstGeom prst="leftArrow">
            <a:avLst>
              <a:gd name="adj1" fmla="val 50000"/>
              <a:gd name="adj2" fmla="val 5000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17507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9C23A-362C-4EE1-9D69-FD951BE35B28}"/>
              </a:ext>
            </a:extLst>
          </p:cNvPr>
          <p:cNvSpPr>
            <a:spLocks noGrp="1"/>
          </p:cNvSpPr>
          <p:nvPr>
            <p:ph type="title"/>
          </p:nvPr>
        </p:nvSpPr>
        <p:spPr>
          <a:xfrm>
            <a:off x="457200" y="274638"/>
            <a:ext cx="8229600" cy="571500"/>
          </a:xfrm>
        </p:spPr>
        <p:txBody>
          <a:bodyPr>
            <a:normAutofit fontScale="90000"/>
          </a:bodyPr>
          <a:lstStyle/>
          <a:p>
            <a:r>
              <a:rPr lang="en-US" sz="2000" dirty="0">
                <a:solidFill>
                  <a:srgbClr val="FF0000"/>
                </a:solidFill>
              </a:rPr>
              <a:t>Each national scholarship will have their own requirements. </a:t>
            </a:r>
            <a:br>
              <a:rPr lang="en-US" sz="2000" dirty="0">
                <a:solidFill>
                  <a:srgbClr val="FF0000"/>
                </a:solidFill>
              </a:rPr>
            </a:br>
            <a:r>
              <a:rPr lang="en-US" sz="2000" dirty="0">
                <a:solidFill>
                  <a:srgbClr val="FF0000"/>
                </a:solidFill>
              </a:rPr>
              <a:t>When finished, click on Back to Dashboard. </a:t>
            </a:r>
          </a:p>
        </p:txBody>
      </p:sp>
      <p:pic>
        <p:nvPicPr>
          <p:cNvPr id="5" name="Content Placeholder 4">
            <a:extLst>
              <a:ext uri="{FF2B5EF4-FFF2-40B4-BE49-F238E27FC236}">
                <a16:creationId xmlns:a16="http://schemas.microsoft.com/office/drawing/2014/main" id="{B589D56B-2947-4E11-BBF8-A77357DC8FE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6800" y="867233"/>
            <a:ext cx="7010400" cy="5716129"/>
          </a:xfrm>
        </p:spPr>
      </p:pic>
      <p:sp>
        <p:nvSpPr>
          <p:cNvPr id="6" name="Arrow: Up 5">
            <a:extLst>
              <a:ext uri="{FF2B5EF4-FFF2-40B4-BE49-F238E27FC236}">
                <a16:creationId xmlns:a16="http://schemas.microsoft.com/office/drawing/2014/main" id="{16653F2F-499D-47D6-8253-704E0A7E6E09}"/>
              </a:ext>
            </a:extLst>
          </p:cNvPr>
          <p:cNvSpPr/>
          <p:nvPr/>
        </p:nvSpPr>
        <p:spPr>
          <a:xfrm>
            <a:off x="6858000" y="1524000"/>
            <a:ext cx="484632" cy="749808"/>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89931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4CD51-A6D3-4571-9483-F6992970657C}"/>
              </a:ext>
            </a:extLst>
          </p:cNvPr>
          <p:cNvSpPr>
            <a:spLocks noGrp="1"/>
          </p:cNvSpPr>
          <p:nvPr>
            <p:ph type="title"/>
          </p:nvPr>
        </p:nvSpPr>
        <p:spPr>
          <a:xfrm>
            <a:off x="457200" y="274638"/>
            <a:ext cx="8229600" cy="563562"/>
          </a:xfrm>
        </p:spPr>
        <p:txBody>
          <a:bodyPr>
            <a:normAutofit fontScale="90000"/>
          </a:bodyPr>
          <a:lstStyle/>
          <a:p>
            <a:r>
              <a:rPr lang="en-US" sz="2000" dirty="0">
                <a:solidFill>
                  <a:srgbClr val="FF0000"/>
                </a:solidFill>
              </a:rPr>
              <a:t>Click on Search for Scholarships </a:t>
            </a:r>
            <a:br>
              <a:rPr lang="en-US" sz="2000" dirty="0">
                <a:solidFill>
                  <a:srgbClr val="FF0000"/>
                </a:solidFill>
              </a:rPr>
            </a:br>
            <a:r>
              <a:rPr lang="en-US" sz="2000" dirty="0">
                <a:solidFill>
                  <a:srgbClr val="FF0000"/>
                </a:solidFill>
              </a:rPr>
              <a:t>and answer the yes/no questions on the next page. </a:t>
            </a:r>
          </a:p>
        </p:txBody>
      </p:sp>
      <p:pic>
        <p:nvPicPr>
          <p:cNvPr id="5" name="Content Placeholder 4">
            <a:extLst>
              <a:ext uri="{FF2B5EF4-FFF2-40B4-BE49-F238E27FC236}">
                <a16:creationId xmlns:a16="http://schemas.microsoft.com/office/drawing/2014/main" id="{7D41C9F8-63F2-444B-85BC-BE2A57B105D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0600" y="1024087"/>
            <a:ext cx="6934200" cy="5638584"/>
          </a:xfrm>
        </p:spPr>
      </p:pic>
      <p:sp>
        <p:nvSpPr>
          <p:cNvPr id="6" name="Arrow: Right 5">
            <a:extLst>
              <a:ext uri="{FF2B5EF4-FFF2-40B4-BE49-F238E27FC236}">
                <a16:creationId xmlns:a16="http://schemas.microsoft.com/office/drawing/2014/main" id="{DD6ACE43-38BE-48AD-8A4E-2C3BEAA3EB44}"/>
              </a:ext>
            </a:extLst>
          </p:cNvPr>
          <p:cNvSpPr/>
          <p:nvPr/>
        </p:nvSpPr>
        <p:spPr>
          <a:xfrm>
            <a:off x="1676400" y="4953000"/>
            <a:ext cx="749808" cy="38100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76712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BAF29-7085-47AF-8797-AA7173D979F5}"/>
              </a:ext>
            </a:extLst>
          </p:cNvPr>
          <p:cNvSpPr>
            <a:spLocks noGrp="1"/>
          </p:cNvSpPr>
          <p:nvPr>
            <p:ph type="title"/>
          </p:nvPr>
        </p:nvSpPr>
        <p:spPr>
          <a:xfrm>
            <a:off x="457200" y="274638"/>
            <a:ext cx="8229600" cy="1096962"/>
          </a:xfrm>
        </p:spPr>
        <p:txBody>
          <a:bodyPr>
            <a:normAutofit/>
          </a:bodyPr>
          <a:lstStyle/>
          <a:p>
            <a:r>
              <a:rPr lang="en-US" sz="2000" dirty="0">
                <a:solidFill>
                  <a:srgbClr val="FF0000"/>
                </a:solidFill>
              </a:rPr>
              <a:t>When finished with yes/no questions, be sure to click Submit. </a:t>
            </a:r>
            <a:br>
              <a:rPr lang="en-US" sz="2000" dirty="0">
                <a:solidFill>
                  <a:srgbClr val="FF0000"/>
                </a:solidFill>
              </a:rPr>
            </a:br>
            <a:r>
              <a:rPr lang="en-US" sz="2000" dirty="0">
                <a:solidFill>
                  <a:srgbClr val="FF0000"/>
                </a:solidFill>
              </a:rPr>
              <a:t>If you click the Support button, it will send a ticket to the national organization of </a:t>
            </a:r>
            <a:r>
              <a:rPr lang="en-US" sz="2000" dirty="0" err="1">
                <a:solidFill>
                  <a:srgbClr val="FF0000"/>
                </a:solidFill>
              </a:rPr>
              <a:t>ChapterNet</a:t>
            </a:r>
            <a:r>
              <a:rPr lang="en-US" sz="2000" dirty="0">
                <a:solidFill>
                  <a:srgbClr val="FF0000"/>
                </a:solidFill>
              </a:rPr>
              <a:t>. For specific questions, ask Ms. </a:t>
            </a:r>
            <a:r>
              <a:rPr lang="en-US" sz="2000" dirty="0" err="1">
                <a:solidFill>
                  <a:srgbClr val="FF0000"/>
                </a:solidFill>
              </a:rPr>
              <a:t>Doland</a:t>
            </a:r>
            <a:r>
              <a:rPr lang="en-US" sz="2000" dirty="0">
                <a:solidFill>
                  <a:srgbClr val="FF0000"/>
                </a:solidFill>
              </a:rPr>
              <a:t> for help.</a:t>
            </a:r>
          </a:p>
        </p:txBody>
      </p:sp>
      <p:pic>
        <p:nvPicPr>
          <p:cNvPr id="5" name="Content Placeholder 4">
            <a:extLst>
              <a:ext uri="{FF2B5EF4-FFF2-40B4-BE49-F238E27FC236}">
                <a16:creationId xmlns:a16="http://schemas.microsoft.com/office/drawing/2014/main" id="{D1572EB8-79E7-4F0F-AF54-E88EE369DB3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0" y="1609072"/>
            <a:ext cx="7325132" cy="5142651"/>
          </a:xfrm>
        </p:spPr>
      </p:pic>
      <p:sp>
        <p:nvSpPr>
          <p:cNvPr id="6" name="Arrow: Down 5">
            <a:extLst>
              <a:ext uri="{FF2B5EF4-FFF2-40B4-BE49-F238E27FC236}">
                <a16:creationId xmlns:a16="http://schemas.microsoft.com/office/drawing/2014/main" id="{9AC10DF4-5956-4F66-BFCE-14BB674DF65C}"/>
              </a:ext>
            </a:extLst>
          </p:cNvPr>
          <p:cNvSpPr/>
          <p:nvPr/>
        </p:nvSpPr>
        <p:spPr>
          <a:xfrm>
            <a:off x="4953000" y="2438400"/>
            <a:ext cx="484632" cy="82600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E54F76E2-D4F1-452F-91CD-B23F9E7116EE}"/>
              </a:ext>
            </a:extLst>
          </p:cNvPr>
          <p:cNvSpPr/>
          <p:nvPr/>
        </p:nvSpPr>
        <p:spPr>
          <a:xfrm>
            <a:off x="1588218" y="4180398"/>
            <a:ext cx="699306" cy="39160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FAF7CDAB-6754-434E-9AAF-1EC7684E0453}"/>
              </a:ext>
            </a:extLst>
          </p:cNvPr>
          <p:cNvSpPr/>
          <p:nvPr/>
        </p:nvSpPr>
        <p:spPr>
          <a:xfrm>
            <a:off x="1143000" y="5333999"/>
            <a:ext cx="445218" cy="657187"/>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19877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D92C1-8E77-4E5D-87DD-4F7E0F8768F8}"/>
              </a:ext>
            </a:extLst>
          </p:cNvPr>
          <p:cNvSpPr>
            <a:spLocks noGrp="1"/>
          </p:cNvSpPr>
          <p:nvPr>
            <p:ph type="title"/>
          </p:nvPr>
        </p:nvSpPr>
        <p:spPr>
          <a:xfrm>
            <a:off x="457200" y="274638"/>
            <a:ext cx="8229600" cy="715962"/>
          </a:xfrm>
        </p:spPr>
        <p:txBody>
          <a:bodyPr>
            <a:normAutofit/>
          </a:bodyPr>
          <a:lstStyle/>
          <a:p>
            <a:r>
              <a:rPr lang="en-US" sz="2000" dirty="0">
                <a:solidFill>
                  <a:srgbClr val="FF0000"/>
                </a:solidFill>
              </a:rPr>
              <a:t>After completing the questions, your screen should show scholarships for which you are eligible. Everyone should have at least one.</a:t>
            </a:r>
          </a:p>
        </p:txBody>
      </p:sp>
      <p:pic>
        <p:nvPicPr>
          <p:cNvPr id="5" name="Content Placeholder 4">
            <a:extLst>
              <a:ext uri="{FF2B5EF4-FFF2-40B4-BE49-F238E27FC236}">
                <a16:creationId xmlns:a16="http://schemas.microsoft.com/office/drawing/2014/main" id="{5E7A2F08-C871-49E3-BE2D-0B18D8689BE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1037489"/>
            <a:ext cx="7713346" cy="5318965"/>
          </a:xfrm>
        </p:spPr>
      </p:pic>
      <p:sp>
        <p:nvSpPr>
          <p:cNvPr id="6" name="Arrow: Right 5">
            <a:extLst>
              <a:ext uri="{FF2B5EF4-FFF2-40B4-BE49-F238E27FC236}">
                <a16:creationId xmlns:a16="http://schemas.microsoft.com/office/drawing/2014/main" id="{1E7B5056-3C36-4F05-8F7A-F0C034BB707D}"/>
              </a:ext>
            </a:extLst>
          </p:cNvPr>
          <p:cNvSpPr/>
          <p:nvPr/>
        </p:nvSpPr>
        <p:spPr>
          <a:xfrm>
            <a:off x="2895600" y="3281948"/>
            <a:ext cx="978408" cy="317438"/>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98417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E4E771-60AF-4FAE-9CBE-4A942D808054}"/>
              </a:ext>
            </a:extLst>
          </p:cNvPr>
          <p:cNvSpPr>
            <a:spLocks noGrp="1"/>
          </p:cNvSpPr>
          <p:nvPr>
            <p:ph idx="1"/>
          </p:nvPr>
        </p:nvSpPr>
        <p:spPr>
          <a:xfrm>
            <a:off x="601717" y="2286000"/>
            <a:ext cx="8229600" cy="3611563"/>
          </a:xfrm>
        </p:spPr>
        <p:txBody>
          <a:bodyPr>
            <a:normAutofit/>
          </a:bodyPr>
          <a:lstStyle/>
          <a:p>
            <a:r>
              <a:rPr lang="en-US" sz="6000" b="1" dirty="0"/>
              <a:t>You’re STILL not done!</a:t>
            </a:r>
          </a:p>
        </p:txBody>
      </p:sp>
      <p:pic>
        <p:nvPicPr>
          <p:cNvPr id="5" name="Picture 4">
            <a:extLst>
              <a:ext uri="{FF2B5EF4-FFF2-40B4-BE49-F238E27FC236}">
                <a16:creationId xmlns:a16="http://schemas.microsoft.com/office/drawing/2014/main" id="{19866246-57E2-46D1-9F10-5FA0B14D11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381000"/>
            <a:ext cx="2972900" cy="1163961"/>
          </a:xfrm>
          <a:prstGeom prst="rect">
            <a:avLst/>
          </a:prstGeom>
        </p:spPr>
      </p:pic>
      <p:pic>
        <p:nvPicPr>
          <p:cNvPr id="6" name="Picture 5">
            <a:extLst>
              <a:ext uri="{FF2B5EF4-FFF2-40B4-BE49-F238E27FC236}">
                <a16:creationId xmlns:a16="http://schemas.microsoft.com/office/drawing/2014/main" id="{A90C0A44-00EF-448D-81B9-52C150E017D1}"/>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895600" y="3581400"/>
            <a:ext cx="2590800" cy="2590800"/>
          </a:xfrm>
          <a:prstGeom prst="rect">
            <a:avLst/>
          </a:prstGeom>
        </p:spPr>
      </p:pic>
      <p:sp>
        <p:nvSpPr>
          <p:cNvPr id="7" name="TextBox 6">
            <a:extLst>
              <a:ext uri="{FF2B5EF4-FFF2-40B4-BE49-F238E27FC236}">
                <a16:creationId xmlns:a16="http://schemas.microsoft.com/office/drawing/2014/main" id="{511CA013-96AE-4CD7-B0B6-70D68BE4B8C8}"/>
              </a:ext>
            </a:extLst>
          </p:cNvPr>
          <p:cNvSpPr txBox="1"/>
          <p:nvPr/>
        </p:nvSpPr>
        <p:spPr>
          <a:xfrm>
            <a:off x="2971800" y="6494312"/>
            <a:ext cx="3886200" cy="230832"/>
          </a:xfrm>
          <a:prstGeom prst="rect">
            <a:avLst/>
          </a:prstGeom>
          <a:noFill/>
        </p:spPr>
        <p:txBody>
          <a:bodyPr wrap="square" rtlCol="0">
            <a:spAutoFit/>
          </a:bodyPr>
          <a:lstStyle/>
          <a:p>
            <a:r>
              <a:rPr lang="en-US" sz="900" dirty="0">
                <a:hlinkClick r:id="rId5" tooltip="http://www.eoi.es/blogs/alfredo-fernandez-lorenzo/2015/05/31/pautas-para-gestionar-el-estres-laboral/"/>
              </a:rPr>
              <a:t>This Photo</a:t>
            </a:r>
            <a:r>
              <a:rPr lang="en-US" sz="900" dirty="0"/>
              <a:t> by Unknown Author is </a:t>
            </a:r>
            <a:r>
              <a:rPr lang="en-US" sz="900" dirty="0" err="1"/>
              <a:t>licensd</a:t>
            </a:r>
            <a:r>
              <a:rPr lang="en-US" sz="900" dirty="0"/>
              <a:t> under </a:t>
            </a:r>
            <a:r>
              <a:rPr lang="en-US" sz="900" dirty="0">
                <a:hlinkClick r:id="rId6" tooltip="https://creativecommons.org/licenses/by-nc-sa/3.0/"/>
              </a:rPr>
              <a:t>CC BY-SA-NC</a:t>
            </a:r>
            <a:endParaRPr lang="en-US" sz="900" dirty="0"/>
          </a:p>
        </p:txBody>
      </p:sp>
    </p:spTree>
    <p:extLst>
      <p:ext uri="{BB962C8B-B14F-4D97-AF65-F5344CB8AC3E}">
        <p14:creationId xmlns:p14="http://schemas.microsoft.com/office/powerpoint/2010/main" val="2630767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457200" lvl="1" indent="0">
              <a:buNone/>
            </a:pPr>
            <a:endParaRPr lang="en-US" sz="3000" b="1" dirty="0"/>
          </a:p>
          <a:p>
            <a:pPr marL="457200" lvl="1" indent="0">
              <a:buNone/>
            </a:pPr>
            <a:r>
              <a:rPr lang="en-US" sz="3000" b="1" dirty="0"/>
              <a:t> </a:t>
            </a:r>
          </a:p>
          <a:p>
            <a:pPr marL="457200" lvl="1" indent="0">
              <a:buNone/>
            </a:pPr>
            <a:r>
              <a:rPr lang="en-US" sz="4000" b="1" dirty="0">
                <a:solidFill>
                  <a:srgbClr val="FF0000"/>
                </a:solidFill>
              </a:rPr>
              <a:t>ballard.dollarsforscholars.org</a:t>
            </a:r>
          </a:p>
          <a:p>
            <a:pPr lvl="1"/>
            <a:endParaRPr lang="en-US" sz="3000" b="1" dirty="0">
              <a:solidFill>
                <a:srgbClr val="FF0000"/>
              </a:solidFill>
            </a:endParaRPr>
          </a:p>
          <a:p>
            <a:pPr marL="457200" lvl="1" indent="0">
              <a:buNone/>
            </a:pPr>
            <a:r>
              <a:rPr lang="en-US" sz="3000" b="1" dirty="0"/>
              <a:t>Select ‘students &amp; parents’ tab at far right</a:t>
            </a:r>
          </a:p>
          <a:p>
            <a:pPr lvl="1"/>
            <a:endParaRPr lang="en-US" dirty="0"/>
          </a:p>
        </p:txBody>
      </p:sp>
      <p:pic>
        <p:nvPicPr>
          <p:cNvPr id="5" name="Picture 4">
            <a:extLst>
              <a:ext uri="{FF2B5EF4-FFF2-40B4-BE49-F238E27FC236}">
                <a16:creationId xmlns:a16="http://schemas.microsoft.com/office/drawing/2014/main" id="{A7B12A3D-D50E-4343-9EDF-9B0CAF16BE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083" y="221456"/>
            <a:ext cx="2937611" cy="1150144"/>
          </a:xfrm>
          <a:prstGeom prst="rect">
            <a:avLst/>
          </a:prstGeom>
        </p:spPr>
      </p:pic>
    </p:spTree>
    <p:extLst>
      <p:ext uri="{BB962C8B-B14F-4D97-AF65-F5344CB8AC3E}">
        <p14:creationId xmlns:p14="http://schemas.microsoft.com/office/powerpoint/2010/main" val="28745787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49032-AC56-4F6A-987E-3BF00253A20C}"/>
              </a:ext>
            </a:extLst>
          </p:cNvPr>
          <p:cNvSpPr>
            <a:spLocks noGrp="1"/>
          </p:cNvSpPr>
          <p:nvPr>
            <p:ph type="title"/>
          </p:nvPr>
        </p:nvSpPr>
        <p:spPr>
          <a:xfrm>
            <a:off x="457200" y="274638"/>
            <a:ext cx="8229600" cy="715962"/>
          </a:xfrm>
        </p:spPr>
        <p:txBody>
          <a:bodyPr>
            <a:normAutofit fontScale="90000"/>
          </a:bodyPr>
          <a:lstStyle/>
          <a:p>
            <a:r>
              <a:rPr lang="en-US" sz="2000" dirty="0">
                <a:solidFill>
                  <a:srgbClr val="FF0000"/>
                </a:solidFill>
              </a:rPr>
              <a:t>You MUST click ‘Apply’ for each scholarship you want to apply for. It’s best to apply for all scholarships listed, but only the Dollars for Scholars scholarship is required. </a:t>
            </a:r>
          </a:p>
        </p:txBody>
      </p:sp>
      <p:pic>
        <p:nvPicPr>
          <p:cNvPr id="5" name="Content Placeholder 4">
            <a:extLst>
              <a:ext uri="{FF2B5EF4-FFF2-40B4-BE49-F238E27FC236}">
                <a16:creationId xmlns:a16="http://schemas.microsoft.com/office/drawing/2014/main" id="{C61C999D-6342-4870-B489-46211A1F3FA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6800" y="1369922"/>
            <a:ext cx="7391400" cy="5213439"/>
          </a:xfrm>
        </p:spPr>
      </p:pic>
      <p:sp>
        <p:nvSpPr>
          <p:cNvPr id="6" name="Arrow: Down 5">
            <a:extLst>
              <a:ext uri="{FF2B5EF4-FFF2-40B4-BE49-F238E27FC236}">
                <a16:creationId xmlns:a16="http://schemas.microsoft.com/office/drawing/2014/main" id="{F0B763F3-7A08-4AE8-9B63-28920C1B26AA}"/>
              </a:ext>
            </a:extLst>
          </p:cNvPr>
          <p:cNvSpPr/>
          <p:nvPr/>
        </p:nvSpPr>
        <p:spPr>
          <a:xfrm>
            <a:off x="5715000" y="1295400"/>
            <a:ext cx="408432" cy="715962"/>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0835CCDC-1E4D-4564-BC7A-FA2A27527F20}"/>
              </a:ext>
            </a:extLst>
          </p:cNvPr>
          <p:cNvSpPr/>
          <p:nvPr/>
        </p:nvSpPr>
        <p:spPr>
          <a:xfrm>
            <a:off x="7861554" y="2895600"/>
            <a:ext cx="431292" cy="60960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11205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D3599-75C9-4FCF-BCE9-D590B0C8F64E}"/>
              </a:ext>
            </a:extLst>
          </p:cNvPr>
          <p:cNvSpPr>
            <a:spLocks noGrp="1"/>
          </p:cNvSpPr>
          <p:nvPr>
            <p:ph type="title"/>
          </p:nvPr>
        </p:nvSpPr>
        <p:spPr>
          <a:xfrm>
            <a:off x="457200" y="274638"/>
            <a:ext cx="8229600" cy="487362"/>
          </a:xfrm>
        </p:spPr>
        <p:txBody>
          <a:bodyPr>
            <a:normAutofit/>
          </a:bodyPr>
          <a:lstStyle/>
          <a:p>
            <a:r>
              <a:rPr lang="en-US" sz="2000" dirty="0">
                <a:solidFill>
                  <a:srgbClr val="FF0000"/>
                </a:solidFill>
              </a:rPr>
              <a:t>Read the disclosure listed here, type your name in the box and submit. </a:t>
            </a:r>
          </a:p>
        </p:txBody>
      </p:sp>
      <p:pic>
        <p:nvPicPr>
          <p:cNvPr id="5" name="Content Placeholder 4">
            <a:extLst>
              <a:ext uri="{FF2B5EF4-FFF2-40B4-BE49-F238E27FC236}">
                <a16:creationId xmlns:a16="http://schemas.microsoft.com/office/drawing/2014/main" id="{04E7BAFF-A991-4125-8892-5065FF28411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48349" y="838200"/>
            <a:ext cx="7247302" cy="5555705"/>
          </a:xfrm>
        </p:spPr>
      </p:pic>
    </p:spTree>
    <p:extLst>
      <p:ext uri="{BB962C8B-B14F-4D97-AF65-F5344CB8AC3E}">
        <p14:creationId xmlns:p14="http://schemas.microsoft.com/office/powerpoint/2010/main" val="38119033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CB5D-8C0C-45C2-AD75-0D451D5115FC}"/>
              </a:ext>
            </a:extLst>
          </p:cNvPr>
          <p:cNvSpPr>
            <a:spLocks noGrp="1"/>
          </p:cNvSpPr>
          <p:nvPr>
            <p:ph type="title"/>
          </p:nvPr>
        </p:nvSpPr>
        <p:spPr>
          <a:xfrm>
            <a:off x="457200" y="274638"/>
            <a:ext cx="8229600" cy="484632"/>
          </a:xfrm>
        </p:spPr>
        <p:txBody>
          <a:bodyPr>
            <a:normAutofit fontScale="90000"/>
          </a:bodyPr>
          <a:lstStyle/>
          <a:p>
            <a:r>
              <a:rPr lang="en-US" sz="2000" dirty="0">
                <a:solidFill>
                  <a:srgbClr val="FF0000"/>
                </a:solidFill>
              </a:rPr>
              <a:t>The number of scholarships you’ve applied for will be listed here. If you missed any, you may still click apply until the deadline.</a:t>
            </a:r>
          </a:p>
        </p:txBody>
      </p:sp>
      <p:pic>
        <p:nvPicPr>
          <p:cNvPr id="5" name="Content Placeholder 4">
            <a:extLst>
              <a:ext uri="{FF2B5EF4-FFF2-40B4-BE49-F238E27FC236}">
                <a16:creationId xmlns:a16="http://schemas.microsoft.com/office/drawing/2014/main" id="{643D005B-3F73-4CC5-818A-E9CF65C0F33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36395" y="1022521"/>
            <a:ext cx="6740805" cy="5500407"/>
          </a:xfrm>
        </p:spPr>
      </p:pic>
      <p:sp>
        <p:nvSpPr>
          <p:cNvPr id="6" name="Arrow: Right 5">
            <a:extLst>
              <a:ext uri="{FF2B5EF4-FFF2-40B4-BE49-F238E27FC236}">
                <a16:creationId xmlns:a16="http://schemas.microsoft.com/office/drawing/2014/main" id="{EA79B9AC-62A0-4DF2-864E-1758B0A990A1}"/>
              </a:ext>
            </a:extLst>
          </p:cNvPr>
          <p:cNvSpPr/>
          <p:nvPr/>
        </p:nvSpPr>
        <p:spPr>
          <a:xfrm>
            <a:off x="5486400" y="1524000"/>
            <a:ext cx="679704" cy="38100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Up 6">
            <a:extLst>
              <a:ext uri="{FF2B5EF4-FFF2-40B4-BE49-F238E27FC236}">
                <a16:creationId xmlns:a16="http://schemas.microsoft.com/office/drawing/2014/main" id="{AA88D030-D68B-4F08-A32E-1C6F7309213D}"/>
              </a:ext>
            </a:extLst>
          </p:cNvPr>
          <p:cNvSpPr/>
          <p:nvPr/>
        </p:nvSpPr>
        <p:spPr>
          <a:xfrm flipH="1">
            <a:off x="6019800" y="4355592"/>
            <a:ext cx="521208" cy="381000"/>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Left 7">
            <a:extLst>
              <a:ext uri="{FF2B5EF4-FFF2-40B4-BE49-F238E27FC236}">
                <a16:creationId xmlns:a16="http://schemas.microsoft.com/office/drawing/2014/main" id="{3CC88124-FC5B-4F16-BB2C-5664673906B3}"/>
              </a:ext>
            </a:extLst>
          </p:cNvPr>
          <p:cNvSpPr/>
          <p:nvPr/>
        </p:nvSpPr>
        <p:spPr>
          <a:xfrm>
            <a:off x="8077200" y="5562600"/>
            <a:ext cx="685800" cy="484632"/>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69519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4EBCA-43F7-48DF-98FD-8D345D3A7A52}"/>
              </a:ext>
            </a:extLst>
          </p:cNvPr>
          <p:cNvSpPr>
            <a:spLocks noGrp="1"/>
          </p:cNvSpPr>
          <p:nvPr>
            <p:ph type="title"/>
          </p:nvPr>
        </p:nvSpPr>
        <p:spPr>
          <a:xfrm>
            <a:off x="457200" y="274638"/>
            <a:ext cx="8229600" cy="944562"/>
          </a:xfrm>
        </p:spPr>
        <p:txBody>
          <a:bodyPr>
            <a:normAutofit fontScale="90000"/>
          </a:bodyPr>
          <a:lstStyle/>
          <a:p>
            <a:r>
              <a:rPr lang="en-US" sz="2000" dirty="0">
                <a:solidFill>
                  <a:srgbClr val="FF0000"/>
                </a:solidFill>
              </a:rPr>
              <a:t>You can see the scholarships you’ve applied for here. After scholarship award night, your scholarship will be listed in the “scholarships I’ve been awarded”.  After that, you will receive instructions on how to accept that scholarship.</a:t>
            </a:r>
          </a:p>
        </p:txBody>
      </p:sp>
      <p:pic>
        <p:nvPicPr>
          <p:cNvPr id="5" name="Content Placeholder 4">
            <a:extLst>
              <a:ext uri="{FF2B5EF4-FFF2-40B4-BE49-F238E27FC236}">
                <a16:creationId xmlns:a16="http://schemas.microsoft.com/office/drawing/2014/main" id="{898EB042-E8E4-4B6B-809A-FB8F4C7B834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0" y="1240221"/>
            <a:ext cx="6629400" cy="4986485"/>
          </a:xfrm>
        </p:spPr>
      </p:pic>
      <p:sp>
        <p:nvSpPr>
          <p:cNvPr id="6" name="Arrow: Right 5">
            <a:extLst>
              <a:ext uri="{FF2B5EF4-FFF2-40B4-BE49-F238E27FC236}">
                <a16:creationId xmlns:a16="http://schemas.microsoft.com/office/drawing/2014/main" id="{B4BEE905-B658-46E9-A695-A4279E6EACAA}"/>
              </a:ext>
            </a:extLst>
          </p:cNvPr>
          <p:cNvSpPr/>
          <p:nvPr/>
        </p:nvSpPr>
        <p:spPr>
          <a:xfrm>
            <a:off x="3581400" y="5181600"/>
            <a:ext cx="597408" cy="373695"/>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740F4A62-962A-462D-99C8-7E9CF836BD95}"/>
              </a:ext>
            </a:extLst>
          </p:cNvPr>
          <p:cNvSpPr/>
          <p:nvPr/>
        </p:nvSpPr>
        <p:spPr>
          <a:xfrm rot="5400000">
            <a:off x="6920484" y="2881884"/>
            <a:ext cx="408432" cy="68580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90633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D5D8D1-96C1-4FFF-9EBE-6A97E3D46D5B}"/>
              </a:ext>
            </a:extLst>
          </p:cNvPr>
          <p:cNvSpPr>
            <a:spLocks noGrp="1"/>
          </p:cNvSpPr>
          <p:nvPr>
            <p:ph idx="1"/>
          </p:nvPr>
        </p:nvSpPr>
        <p:spPr>
          <a:xfrm>
            <a:off x="486104" y="2034381"/>
            <a:ext cx="8229600" cy="3962400"/>
          </a:xfrm>
        </p:spPr>
        <p:txBody>
          <a:bodyPr/>
          <a:lstStyle/>
          <a:p>
            <a:r>
              <a:rPr lang="en-US" b="1" dirty="0"/>
              <a:t>Whew!!  Your application is finally complete. </a:t>
            </a:r>
          </a:p>
          <a:p>
            <a:endParaRPr lang="en-US" b="1" dirty="0"/>
          </a:p>
        </p:txBody>
      </p:sp>
      <p:pic>
        <p:nvPicPr>
          <p:cNvPr id="4" name="Picture 3">
            <a:extLst>
              <a:ext uri="{FF2B5EF4-FFF2-40B4-BE49-F238E27FC236}">
                <a16:creationId xmlns:a16="http://schemas.microsoft.com/office/drawing/2014/main" id="{5A661EDA-103E-4EC5-9960-B3BCDC6940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945" y="400569"/>
            <a:ext cx="2972900" cy="1163961"/>
          </a:xfrm>
          <a:prstGeom prst="rect">
            <a:avLst/>
          </a:prstGeom>
        </p:spPr>
      </p:pic>
      <p:pic>
        <p:nvPicPr>
          <p:cNvPr id="6" name="Picture 5">
            <a:extLst>
              <a:ext uri="{FF2B5EF4-FFF2-40B4-BE49-F238E27FC236}">
                <a16:creationId xmlns:a16="http://schemas.microsoft.com/office/drawing/2014/main" id="{CD93CD2C-B1D3-4710-90A9-87C341CCFF3B}"/>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410878" y="2971800"/>
            <a:ext cx="3657600" cy="2438400"/>
          </a:xfrm>
          <a:prstGeom prst="rect">
            <a:avLst/>
          </a:prstGeom>
        </p:spPr>
      </p:pic>
      <p:sp>
        <p:nvSpPr>
          <p:cNvPr id="7" name="TextBox 6">
            <a:extLst>
              <a:ext uri="{FF2B5EF4-FFF2-40B4-BE49-F238E27FC236}">
                <a16:creationId xmlns:a16="http://schemas.microsoft.com/office/drawing/2014/main" id="{6B5237E3-DF66-4DEC-9001-5D7BC9159546}"/>
              </a:ext>
            </a:extLst>
          </p:cNvPr>
          <p:cNvSpPr txBox="1"/>
          <p:nvPr/>
        </p:nvSpPr>
        <p:spPr>
          <a:xfrm>
            <a:off x="3982545" y="6701657"/>
            <a:ext cx="514266" cy="1754326"/>
          </a:xfrm>
          <a:prstGeom prst="rect">
            <a:avLst/>
          </a:prstGeom>
          <a:noFill/>
        </p:spPr>
        <p:txBody>
          <a:bodyPr wrap="square" rtlCol="0">
            <a:spAutoFit/>
          </a:bodyPr>
          <a:lstStyle/>
          <a:p>
            <a:r>
              <a:rPr lang="en-US" sz="900">
                <a:hlinkClick r:id="rId5" tooltip="https://sansdosage.blogspot.com/2012/06/holding-it-in.html"/>
              </a:rPr>
              <a:t>This Photo</a:t>
            </a:r>
            <a:r>
              <a:rPr lang="en-US" sz="900"/>
              <a:t> by Unknown Author is licensed under </a:t>
            </a:r>
            <a:r>
              <a:rPr lang="en-US" sz="900">
                <a:hlinkClick r:id="rId6" tooltip="https://creativecommons.org/licenses/by-nc-sa/3.0/"/>
              </a:rPr>
              <a:t>CC BY-SA-NC</a:t>
            </a:r>
            <a:endParaRPr lang="en-US" sz="900"/>
          </a:p>
        </p:txBody>
      </p:sp>
    </p:spTree>
    <p:extLst>
      <p:ext uri="{BB962C8B-B14F-4D97-AF65-F5344CB8AC3E}">
        <p14:creationId xmlns:p14="http://schemas.microsoft.com/office/powerpoint/2010/main" val="20942188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4CD51-A6D3-4571-9483-F6992970657C}"/>
              </a:ext>
            </a:extLst>
          </p:cNvPr>
          <p:cNvSpPr>
            <a:spLocks noGrp="1"/>
          </p:cNvSpPr>
          <p:nvPr>
            <p:ph type="title"/>
          </p:nvPr>
        </p:nvSpPr>
        <p:spPr/>
        <p:txBody>
          <a:bodyPr>
            <a:noAutofit/>
          </a:bodyPr>
          <a:lstStyle/>
          <a:p>
            <a:r>
              <a:rPr lang="en-US" sz="3200" dirty="0">
                <a:solidFill>
                  <a:srgbClr val="FF0000"/>
                </a:solidFill>
              </a:rPr>
              <a:t>If you want to look for additional scholarships, you can click ‘search for </a:t>
            </a:r>
            <a:r>
              <a:rPr lang="en-US" sz="3200" dirty="0" err="1">
                <a:solidFill>
                  <a:srgbClr val="FF0000"/>
                </a:solidFill>
              </a:rPr>
              <a:t>scholarships’again</a:t>
            </a:r>
            <a:endParaRPr lang="en-US" sz="3200" dirty="0">
              <a:solidFill>
                <a:srgbClr val="FF0000"/>
              </a:solidFill>
            </a:endParaRPr>
          </a:p>
        </p:txBody>
      </p:sp>
      <p:pic>
        <p:nvPicPr>
          <p:cNvPr id="5" name="Content Placeholder 4">
            <a:extLst>
              <a:ext uri="{FF2B5EF4-FFF2-40B4-BE49-F238E27FC236}">
                <a16:creationId xmlns:a16="http://schemas.microsoft.com/office/drawing/2014/main" id="{7D41C9F8-63F2-444B-85BC-BE2A57B105D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33500" y="1433404"/>
            <a:ext cx="6477000" cy="5266808"/>
          </a:xfrm>
        </p:spPr>
      </p:pic>
      <p:sp>
        <p:nvSpPr>
          <p:cNvPr id="6" name="Arrow: Right 5">
            <a:extLst>
              <a:ext uri="{FF2B5EF4-FFF2-40B4-BE49-F238E27FC236}">
                <a16:creationId xmlns:a16="http://schemas.microsoft.com/office/drawing/2014/main" id="{DD6ACE43-38BE-48AD-8A4E-2C3BEAA3EB44}"/>
              </a:ext>
            </a:extLst>
          </p:cNvPr>
          <p:cNvSpPr/>
          <p:nvPr/>
        </p:nvSpPr>
        <p:spPr>
          <a:xfrm>
            <a:off x="1676400" y="4724400"/>
            <a:ext cx="978408" cy="45720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97399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C14DC-A405-4704-9645-1942D57DE692}"/>
              </a:ext>
            </a:extLst>
          </p:cNvPr>
          <p:cNvSpPr>
            <a:spLocks noGrp="1"/>
          </p:cNvSpPr>
          <p:nvPr>
            <p:ph type="title"/>
          </p:nvPr>
        </p:nvSpPr>
        <p:spPr>
          <a:xfrm>
            <a:off x="457200" y="274638"/>
            <a:ext cx="8229600" cy="967060"/>
          </a:xfrm>
        </p:spPr>
        <p:txBody>
          <a:bodyPr>
            <a:normAutofit fontScale="90000"/>
          </a:bodyPr>
          <a:lstStyle/>
          <a:p>
            <a:r>
              <a:rPr lang="en-US" sz="2000" dirty="0">
                <a:solidFill>
                  <a:srgbClr val="FF0000"/>
                </a:solidFill>
              </a:rPr>
              <a:t>If you want to check for new scholarships (before the deadline), go the Search for Scholarships, and then ‘Verify Eligibility for All Scholarships’. If a new scholarship shows up, you’ll need to Apply for the new scholarships that you are eligible for.</a:t>
            </a:r>
          </a:p>
        </p:txBody>
      </p:sp>
      <p:pic>
        <p:nvPicPr>
          <p:cNvPr id="5" name="Content Placeholder 4">
            <a:extLst>
              <a:ext uri="{FF2B5EF4-FFF2-40B4-BE49-F238E27FC236}">
                <a16:creationId xmlns:a16="http://schemas.microsoft.com/office/drawing/2014/main" id="{60C0387A-B54A-4C17-A3E8-DEB3E9AFC6B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1271672"/>
            <a:ext cx="7501759" cy="5348476"/>
          </a:xfrm>
        </p:spPr>
      </p:pic>
      <p:sp>
        <p:nvSpPr>
          <p:cNvPr id="6" name="Arrow: Down 5">
            <a:extLst>
              <a:ext uri="{FF2B5EF4-FFF2-40B4-BE49-F238E27FC236}">
                <a16:creationId xmlns:a16="http://schemas.microsoft.com/office/drawing/2014/main" id="{A7E84077-F447-4026-B367-0A1958D2F1E1}"/>
              </a:ext>
            </a:extLst>
          </p:cNvPr>
          <p:cNvSpPr/>
          <p:nvPr/>
        </p:nvSpPr>
        <p:spPr>
          <a:xfrm rot="5400000">
            <a:off x="8266045" y="2359914"/>
            <a:ext cx="408432" cy="717804"/>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8660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09077-411F-463C-9ABB-64F6A4B16B48}"/>
              </a:ext>
            </a:extLst>
          </p:cNvPr>
          <p:cNvSpPr>
            <a:spLocks noGrp="1"/>
          </p:cNvSpPr>
          <p:nvPr>
            <p:ph type="title"/>
          </p:nvPr>
        </p:nvSpPr>
        <p:spPr>
          <a:xfrm>
            <a:off x="457200" y="274638"/>
            <a:ext cx="8229600" cy="563562"/>
          </a:xfrm>
        </p:spPr>
        <p:txBody>
          <a:bodyPr>
            <a:normAutofit/>
          </a:bodyPr>
          <a:lstStyle/>
          <a:p>
            <a:r>
              <a:rPr lang="en-US" sz="2000" dirty="0">
                <a:solidFill>
                  <a:srgbClr val="FF0000"/>
                </a:solidFill>
              </a:rPr>
              <a:t>Be sure to go back to the dashboard and Logout when you are finished.</a:t>
            </a:r>
          </a:p>
        </p:txBody>
      </p:sp>
      <p:pic>
        <p:nvPicPr>
          <p:cNvPr id="5" name="Content Placeholder 4">
            <a:extLst>
              <a:ext uri="{FF2B5EF4-FFF2-40B4-BE49-F238E27FC236}">
                <a16:creationId xmlns:a16="http://schemas.microsoft.com/office/drawing/2014/main" id="{CE2356B9-5D05-4E23-A5AD-32276128AD8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3000" y="1066800"/>
            <a:ext cx="6993613" cy="5029200"/>
          </a:xfrm>
        </p:spPr>
      </p:pic>
      <p:sp>
        <p:nvSpPr>
          <p:cNvPr id="6" name="Arrow: Right 5">
            <a:extLst>
              <a:ext uri="{FF2B5EF4-FFF2-40B4-BE49-F238E27FC236}">
                <a16:creationId xmlns:a16="http://schemas.microsoft.com/office/drawing/2014/main" id="{6AE68446-920E-4F63-B013-00B0D2054AFB}"/>
              </a:ext>
            </a:extLst>
          </p:cNvPr>
          <p:cNvSpPr/>
          <p:nvPr/>
        </p:nvSpPr>
        <p:spPr>
          <a:xfrm>
            <a:off x="6705600" y="1219200"/>
            <a:ext cx="533400" cy="30480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95534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BC1135-D29C-408E-9C74-9A8ABD001004}"/>
              </a:ext>
            </a:extLst>
          </p:cNvPr>
          <p:cNvSpPr>
            <a:spLocks noGrp="1"/>
          </p:cNvSpPr>
          <p:nvPr>
            <p:ph idx="1"/>
          </p:nvPr>
        </p:nvSpPr>
        <p:spPr>
          <a:xfrm>
            <a:off x="457200" y="1752600"/>
            <a:ext cx="8229600" cy="4373563"/>
          </a:xfrm>
        </p:spPr>
        <p:txBody>
          <a:bodyPr>
            <a:normAutofit fontScale="92500"/>
          </a:bodyPr>
          <a:lstStyle/>
          <a:p>
            <a:pPr marL="0" indent="0">
              <a:buNone/>
            </a:pPr>
            <a:r>
              <a:rPr lang="en-US" b="1" dirty="0"/>
              <a:t>How to get help:</a:t>
            </a:r>
          </a:p>
          <a:p>
            <a:pPr marL="514350" indent="-514350">
              <a:buAutoNum type="arabicPeriod"/>
            </a:pPr>
            <a:r>
              <a:rPr lang="en-US" b="1" dirty="0"/>
              <a:t>Ask Ms. </a:t>
            </a:r>
            <a:r>
              <a:rPr lang="en-US" b="1" dirty="0" err="1"/>
              <a:t>Doland</a:t>
            </a:r>
            <a:r>
              <a:rPr lang="en-US" b="1" dirty="0"/>
              <a:t> </a:t>
            </a:r>
          </a:p>
          <a:p>
            <a:pPr marL="514350" indent="-514350">
              <a:buAutoNum type="arabicPeriod"/>
            </a:pPr>
            <a:r>
              <a:rPr lang="en-US" b="1" dirty="0"/>
              <a:t>Email </a:t>
            </a:r>
            <a:r>
              <a:rPr lang="en-US" b="1" dirty="0">
                <a:hlinkClick r:id="rId3"/>
              </a:rPr>
              <a:t>ballarddfs@gmail.com</a:t>
            </a:r>
            <a:endParaRPr lang="en-US" b="1" dirty="0"/>
          </a:p>
          <a:p>
            <a:pPr marL="514350" indent="-514350">
              <a:buAutoNum type="arabicPeriod"/>
            </a:pPr>
            <a:r>
              <a:rPr lang="en-US" b="1" dirty="0"/>
              <a:t>Click support tab for </a:t>
            </a:r>
            <a:r>
              <a:rPr lang="en-US" b="1" dirty="0" err="1"/>
              <a:t>ChapterNet</a:t>
            </a:r>
            <a:r>
              <a:rPr lang="en-US" b="1" dirty="0"/>
              <a:t> questions</a:t>
            </a:r>
          </a:p>
          <a:p>
            <a:pPr marL="514350" indent="-514350">
              <a:buAutoNum type="arabicPeriod" startAt="5"/>
            </a:pPr>
            <a:r>
              <a:rPr lang="en-US" b="1" dirty="0"/>
              <a:t>See instructions link on website, Students &amp; Parents tab</a:t>
            </a:r>
          </a:p>
          <a:p>
            <a:pPr marL="0" indent="0">
              <a:buNone/>
            </a:pPr>
            <a:endParaRPr lang="en-US" b="1" dirty="0"/>
          </a:p>
          <a:p>
            <a:pPr marL="0" indent="0">
              <a:buNone/>
            </a:pPr>
            <a:r>
              <a:rPr lang="en-US" sz="2800" b="1" dirty="0">
                <a:solidFill>
                  <a:srgbClr val="FF0000"/>
                </a:solidFill>
              </a:rPr>
              <a:t>APPLY EARLY - DO NOT WAIT UNTIL THE LAST MINUTE!!!</a:t>
            </a:r>
          </a:p>
        </p:txBody>
      </p:sp>
      <p:pic>
        <p:nvPicPr>
          <p:cNvPr id="5" name="Picture 4">
            <a:extLst>
              <a:ext uri="{FF2B5EF4-FFF2-40B4-BE49-F238E27FC236}">
                <a16:creationId xmlns:a16="http://schemas.microsoft.com/office/drawing/2014/main" id="{C64E0A0A-D30A-4A95-949E-CB91407832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304800"/>
            <a:ext cx="2747357" cy="1075655"/>
          </a:xfrm>
          <a:prstGeom prst="rect">
            <a:avLst/>
          </a:prstGeom>
        </p:spPr>
      </p:pic>
    </p:spTree>
    <p:extLst>
      <p:ext uri="{BB962C8B-B14F-4D97-AF65-F5344CB8AC3E}">
        <p14:creationId xmlns:p14="http://schemas.microsoft.com/office/powerpoint/2010/main" val="34275912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710" y="1493838"/>
            <a:ext cx="8458200" cy="4983162"/>
          </a:xfrm>
        </p:spPr>
        <p:txBody>
          <a:bodyPr>
            <a:normAutofit/>
          </a:bodyPr>
          <a:lstStyle/>
          <a:p>
            <a:endParaRPr lang="en-US" dirty="0"/>
          </a:p>
          <a:p>
            <a:r>
              <a:rPr lang="en-US" dirty="0"/>
              <a:t>You may receive emails from </a:t>
            </a:r>
            <a:r>
              <a:rPr lang="en-US" dirty="0">
                <a:hlinkClick r:id="rId3"/>
              </a:rPr>
              <a:t>ballarddfs@gmail.com</a:t>
            </a:r>
            <a:r>
              <a:rPr lang="en-US" dirty="0"/>
              <a:t> if you have incomplete information. We’ll try to follow up to help you get these completed. </a:t>
            </a:r>
          </a:p>
          <a:p>
            <a:r>
              <a:rPr lang="en-US" b="1" dirty="0"/>
              <a:t>We do reject incomplete or late applications</a:t>
            </a:r>
          </a:p>
          <a:p>
            <a:r>
              <a:rPr lang="en-US" dirty="0"/>
              <a:t>Attending Scholarship Award Night is a requirement to receive a scholarship. Watch for event details in April.</a:t>
            </a:r>
          </a:p>
        </p:txBody>
      </p:sp>
      <p:pic>
        <p:nvPicPr>
          <p:cNvPr id="6" name="Picture 5">
            <a:extLst>
              <a:ext uri="{FF2B5EF4-FFF2-40B4-BE49-F238E27FC236}">
                <a16:creationId xmlns:a16="http://schemas.microsoft.com/office/drawing/2014/main" id="{591B1604-ECB8-438D-B3CE-9F51CFE564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710" y="381000"/>
            <a:ext cx="2671157" cy="1045821"/>
          </a:xfrm>
          <a:prstGeom prst="rect">
            <a:avLst/>
          </a:prstGeom>
        </p:spPr>
      </p:pic>
    </p:spTree>
    <p:extLst>
      <p:ext uri="{BB962C8B-B14F-4D97-AF65-F5344CB8AC3E}">
        <p14:creationId xmlns:p14="http://schemas.microsoft.com/office/powerpoint/2010/main" val="2569253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3F44F6-C126-1506-F591-A1DC8CE317DE}"/>
              </a:ext>
            </a:extLst>
          </p:cNvPr>
          <p:cNvSpPr txBox="1"/>
          <p:nvPr/>
        </p:nvSpPr>
        <p:spPr>
          <a:xfrm>
            <a:off x="2819400" y="4267200"/>
            <a:ext cx="184731" cy="369332"/>
          </a:xfrm>
          <a:prstGeom prst="rect">
            <a:avLst/>
          </a:prstGeom>
          <a:noFill/>
        </p:spPr>
        <p:txBody>
          <a:bodyPr wrap="none" rtlCol="0">
            <a:spAutoFit/>
          </a:bodyPr>
          <a:lstStyle/>
          <a:p>
            <a:endParaRPr lang="en-US" dirty="0"/>
          </a:p>
        </p:txBody>
      </p:sp>
      <p:sp>
        <p:nvSpPr>
          <p:cNvPr id="4" name="Arrow: Down 3">
            <a:extLst>
              <a:ext uri="{FF2B5EF4-FFF2-40B4-BE49-F238E27FC236}">
                <a16:creationId xmlns:a16="http://schemas.microsoft.com/office/drawing/2014/main" id="{0C8A5D09-A8C4-43EC-B2CE-A615888696C4}"/>
              </a:ext>
            </a:extLst>
          </p:cNvPr>
          <p:cNvSpPr/>
          <p:nvPr/>
        </p:nvSpPr>
        <p:spPr>
          <a:xfrm>
            <a:off x="6781800" y="1094725"/>
            <a:ext cx="381000" cy="97840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249E90C-6668-FD31-105A-92C655A6F8D5}"/>
              </a:ext>
            </a:extLst>
          </p:cNvPr>
          <p:cNvPicPr>
            <a:picLocks noChangeAspect="1"/>
          </p:cNvPicPr>
          <p:nvPr/>
        </p:nvPicPr>
        <p:blipFill>
          <a:blip r:embed="rId3"/>
          <a:stretch>
            <a:fillRect/>
          </a:stretch>
        </p:blipFill>
        <p:spPr>
          <a:xfrm>
            <a:off x="568657" y="1386838"/>
            <a:ext cx="7356144" cy="4480561"/>
          </a:xfrm>
          <a:prstGeom prst="rect">
            <a:avLst/>
          </a:prstGeom>
        </p:spPr>
      </p:pic>
    </p:spTree>
    <p:extLst>
      <p:ext uri="{BB962C8B-B14F-4D97-AF65-F5344CB8AC3E}">
        <p14:creationId xmlns:p14="http://schemas.microsoft.com/office/powerpoint/2010/main" val="34019852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25963"/>
          </a:xfrm>
        </p:spPr>
        <p:txBody>
          <a:bodyPr>
            <a:normAutofit/>
          </a:bodyPr>
          <a:lstStyle/>
          <a:p>
            <a:pPr marL="0" indent="0">
              <a:buNone/>
            </a:pPr>
            <a:endParaRPr lang="en-US" dirty="0"/>
          </a:p>
          <a:p>
            <a:r>
              <a:rPr lang="en-US" dirty="0"/>
              <a:t>Paying for college is hard.			</a:t>
            </a:r>
          </a:p>
          <a:p>
            <a:endParaRPr lang="en-US" dirty="0"/>
          </a:p>
          <a:p>
            <a:r>
              <a:rPr lang="en-US" dirty="0"/>
              <a:t>Applying for a DFS scholarship is easy.</a:t>
            </a:r>
          </a:p>
          <a:p>
            <a:endParaRPr lang="en-US" dirty="0"/>
          </a:p>
          <a:p>
            <a:r>
              <a:rPr lang="en-US" dirty="0"/>
              <a:t>Let us know if we can help </a:t>
            </a:r>
            <a:r>
              <a:rPr lang="en-US" dirty="0">
                <a:hlinkClick r:id="rId3"/>
              </a:rPr>
              <a:t>ballarddfs@gmail.com</a:t>
            </a:r>
            <a:r>
              <a:rPr lang="en-US" dirty="0"/>
              <a:t> </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3599" y="859536"/>
            <a:ext cx="2400937" cy="2188464"/>
          </a:xfrm>
          <a:prstGeom prst="rect">
            <a:avLst/>
          </a:prstGeom>
        </p:spPr>
      </p:pic>
      <p:pic>
        <p:nvPicPr>
          <p:cNvPr id="7" name="Picture 6">
            <a:extLst>
              <a:ext uri="{FF2B5EF4-FFF2-40B4-BE49-F238E27FC236}">
                <a16:creationId xmlns:a16="http://schemas.microsoft.com/office/drawing/2014/main" id="{A26F0706-E1B4-4292-A57E-56B97AD2CB6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400" y="464876"/>
            <a:ext cx="2899757" cy="1135324"/>
          </a:xfrm>
          <a:prstGeom prst="rect">
            <a:avLst/>
          </a:prstGeom>
        </p:spPr>
      </p:pic>
    </p:spTree>
    <p:extLst>
      <p:ext uri="{BB962C8B-B14F-4D97-AF65-F5344CB8AC3E}">
        <p14:creationId xmlns:p14="http://schemas.microsoft.com/office/powerpoint/2010/main" val="2191886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AD565-C5C7-42A9-BABF-AECBA3834314}"/>
              </a:ext>
            </a:extLst>
          </p:cNvPr>
          <p:cNvSpPr>
            <a:spLocks noGrp="1"/>
          </p:cNvSpPr>
          <p:nvPr>
            <p:ph type="title"/>
          </p:nvPr>
        </p:nvSpPr>
        <p:spPr>
          <a:xfrm>
            <a:off x="457200" y="274638"/>
            <a:ext cx="8229600" cy="563562"/>
          </a:xfrm>
        </p:spPr>
        <p:txBody>
          <a:bodyPr>
            <a:normAutofit/>
          </a:bodyPr>
          <a:lstStyle/>
          <a:p>
            <a:r>
              <a:rPr lang="en-US" sz="2400" dirty="0">
                <a:solidFill>
                  <a:srgbClr val="FF0000"/>
                </a:solidFill>
              </a:rPr>
              <a:t>Scroll down to the bottom &amp; Click to Login</a:t>
            </a:r>
          </a:p>
        </p:txBody>
      </p:sp>
      <p:pic>
        <p:nvPicPr>
          <p:cNvPr id="5" name="Content Placeholder 4">
            <a:extLst>
              <a:ext uri="{FF2B5EF4-FFF2-40B4-BE49-F238E27FC236}">
                <a16:creationId xmlns:a16="http://schemas.microsoft.com/office/drawing/2014/main" id="{08FAFBC5-A617-4941-AFD3-5A6185A4278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1" y="813578"/>
            <a:ext cx="7848600" cy="5312585"/>
          </a:xfrm>
        </p:spPr>
      </p:pic>
      <p:sp>
        <p:nvSpPr>
          <p:cNvPr id="6" name="Arrow: Right 5">
            <a:extLst>
              <a:ext uri="{FF2B5EF4-FFF2-40B4-BE49-F238E27FC236}">
                <a16:creationId xmlns:a16="http://schemas.microsoft.com/office/drawing/2014/main" id="{C2552FB5-CA36-4795-BECB-F07E16812063}"/>
              </a:ext>
            </a:extLst>
          </p:cNvPr>
          <p:cNvSpPr/>
          <p:nvPr/>
        </p:nvSpPr>
        <p:spPr>
          <a:xfrm>
            <a:off x="2590800" y="5257800"/>
            <a:ext cx="978408" cy="30480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7232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2027237"/>
            <a:ext cx="8229600" cy="4525963"/>
          </a:xfrm>
        </p:spPr>
        <p:txBody>
          <a:bodyPr>
            <a:normAutofit/>
          </a:bodyPr>
          <a:lstStyle/>
          <a:p>
            <a:pPr marL="0" indent="0">
              <a:buNone/>
            </a:pPr>
            <a:endParaRPr lang="en-US" sz="1100" dirty="0"/>
          </a:p>
          <a:p>
            <a:pPr marL="0" indent="0">
              <a:buNone/>
            </a:pPr>
            <a:endParaRPr lang="en-US" sz="1100" dirty="0"/>
          </a:p>
          <a:p>
            <a:r>
              <a:rPr lang="en-US" sz="2800" b="1" dirty="0"/>
              <a:t> Create account and login with an email address &amp;    password in </a:t>
            </a:r>
            <a:r>
              <a:rPr lang="en-US" sz="2800" b="1" dirty="0" err="1"/>
              <a:t>ChapterNet</a:t>
            </a:r>
            <a:r>
              <a:rPr lang="en-US" sz="2800" b="1" dirty="0"/>
              <a:t> </a:t>
            </a:r>
          </a:p>
          <a:p>
            <a:r>
              <a:rPr lang="en-US" sz="2800" b="1" dirty="0"/>
              <a:t>  </a:t>
            </a:r>
            <a:r>
              <a:rPr lang="en-US" sz="2800" b="1" dirty="0">
                <a:solidFill>
                  <a:srgbClr val="FF0000"/>
                </a:solidFill>
              </a:rPr>
              <a:t>DO NOT </a:t>
            </a:r>
            <a:r>
              <a:rPr lang="en-US" sz="2800" b="1" dirty="0"/>
              <a:t>USE BALLARD EMAIL ADDRESS!</a:t>
            </a:r>
          </a:p>
          <a:p>
            <a:pPr marL="457200" lvl="1" indent="0">
              <a:buNone/>
            </a:pPr>
            <a:r>
              <a:rPr lang="en-US" sz="2400" b="1" dirty="0"/>
              <a:t>       - You will need to access this after you graduate</a:t>
            </a:r>
          </a:p>
          <a:p>
            <a:r>
              <a:rPr lang="en-US" sz="2800" b="1" dirty="0"/>
              <a:t>  Fill out the application sections required</a:t>
            </a:r>
          </a:p>
          <a:p>
            <a:pPr marL="457200" lvl="1" indent="0">
              <a:buNone/>
            </a:pPr>
            <a:r>
              <a:rPr lang="en-US" sz="2400" b="1" dirty="0"/>
              <a:t>	- Don’t have to finish all at once. Save your progress.</a:t>
            </a:r>
          </a:p>
          <a:p>
            <a:pPr marL="457200" lvl="1" indent="0">
              <a:buNone/>
            </a:pPr>
            <a:r>
              <a:rPr lang="en-US" sz="2400" b="1" dirty="0"/>
              <a:t>       - Create only one account (use same log in each time)</a:t>
            </a:r>
          </a:p>
          <a:p>
            <a:pPr marL="457200" lvl="1" indent="0">
              <a:buNone/>
            </a:pPr>
            <a:endParaRPr lang="en-US" sz="2400" b="1" dirty="0"/>
          </a:p>
          <a:p>
            <a:endParaRPr lang="en-US" sz="2800" b="1" dirty="0"/>
          </a:p>
        </p:txBody>
      </p:sp>
      <p:pic>
        <p:nvPicPr>
          <p:cNvPr id="6" name="Picture 5">
            <a:extLst>
              <a:ext uri="{FF2B5EF4-FFF2-40B4-BE49-F238E27FC236}">
                <a16:creationId xmlns:a16="http://schemas.microsoft.com/office/drawing/2014/main" id="{0F8E5F91-DA51-4A12-A014-64F8790C8A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199" y="304800"/>
            <a:ext cx="3308611" cy="1295400"/>
          </a:xfrm>
          <a:prstGeom prst="rect">
            <a:avLst/>
          </a:prstGeom>
        </p:spPr>
      </p:pic>
    </p:spTree>
    <p:extLst>
      <p:ext uri="{BB962C8B-B14F-4D97-AF65-F5344CB8AC3E}">
        <p14:creationId xmlns:p14="http://schemas.microsoft.com/office/powerpoint/2010/main" val="738324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71FF7-4FC0-4CE9-BC86-C4D3A31E947C}"/>
              </a:ext>
            </a:extLst>
          </p:cNvPr>
          <p:cNvSpPr>
            <a:spLocks noGrp="1"/>
          </p:cNvSpPr>
          <p:nvPr>
            <p:ph type="title"/>
          </p:nvPr>
        </p:nvSpPr>
        <p:spPr>
          <a:xfrm>
            <a:off x="457200" y="274638"/>
            <a:ext cx="8229600" cy="487362"/>
          </a:xfrm>
        </p:spPr>
        <p:txBody>
          <a:bodyPr>
            <a:normAutofit/>
          </a:bodyPr>
          <a:lstStyle/>
          <a:p>
            <a:r>
              <a:rPr lang="en-US" sz="2400" dirty="0">
                <a:solidFill>
                  <a:srgbClr val="FF0000"/>
                </a:solidFill>
              </a:rPr>
              <a:t>Do not use your school address.  Remember your password!</a:t>
            </a:r>
          </a:p>
        </p:txBody>
      </p:sp>
      <p:pic>
        <p:nvPicPr>
          <p:cNvPr id="5" name="Content Placeholder 4">
            <a:extLst>
              <a:ext uri="{FF2B5EF4-FFF2-40B4-BE49-F238E27FC236}">
                <a16:creationId xmlns:a16="http://schemas.microsoft.com/office/drawing/2014/main" id="{625DABDD-E6FD-4329-97B5-18BBA260235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3400" y="708818"/>
            <a:ext cx="7496901" cy="5440363"/>
          </a:xfrm>
        </p:spPr>
      </p:pic>
      <p:sp>
        <p:nvSpPr>
          <p:cNvPr id="6" name="Arrow: Left 5">
            <a:extLst>
              <a:ext uri="{FF2B5EF4-FFF2-40B4-BE49-F238E27FC236}">
                <a16:creationId xmlns:a16="http://schemas.microsoft.com/office/drawing/2014/main" id="{B3435D46-61E4-4292-B530-C6225E6C7288}"/>
              </a:ext>
            </a:extLst>
          </p:cNvPr>
          <p:cNvSpPr/>
          <p:nvPr/>
        </p:nvSpPr>
        <p:spPr>
          <a:xfrm>
            <a:off x="5562600" y="3733800"/>
            <a:ext cx="978408" cy="3048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Left 2">
            <a:extLst>
              <a:ext uri="{FF2B5EF4-FFF2-40B4-BE49-F238E27FC236}">
                <a16:creationId xmlns:a16="http://schemas.microsoft.com/office/drawing/2014/main" id="{A4C36A8F-8523-4FF3-84A1-12E5355E64FE}"/>
              </a:ext>
            </a:extLst>
          </p:cNvPr>
          <p:cNvSpPr/>
          <p:nvPr/>
        </p:nvSpPr>
        <p:spPr>
          <a:xfrm>
            <a:off x="4082796" y="4953000"/>
            <a:ext cx="978408" cy="228600"/>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99018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2181</TotalTime>
  <Words>5519</Words>
  <Application>Microsoft Office PowerPoint</Application>
  <PresentationFormat>On-screen Show (4:3)</PresentationFormat>
  <Paragraphs>294</Paragraphs>
  <Slides>60</Slides>
  <Notes>60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60</vt:i4>
      </vt:variant>
    </vt:vector>
  </HeadingPairs>
  <TitlesOfParts>
    <vt:vector size="64"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Scroll down to the bottom &amp; Click to Login</vt:lpstr>
      <vt:lpstr>PowerPoint Presentation</vt:lpstr>
      <vt:lpstr>Do not use your school address.  Remember your password!</vt:lpstr>
      <vt:lpstr>Choose Ballard Community Senior High School in Huxley</vt:lpstr>
      <vt:lpstr>Complete with your information. You will need to enter 3 schools you are interested in attending.  These can be changed later if needed. </vt:lpstr>
      <vt:lpstr>You should get to a screen like this that instructs you to check your email for login instructions. Proceed as instructed. </vt:lpstr>
      <vt:lpstr>Once you’ve reset your password, come back to this screen. Finish completing the required fields, save and continue.</vt:lpstr>
      <vt:lpstr>Your account is now set up.  Select the “Work on Profile” button to continue.</vt:lpstr>
      <vt:lpstr>Click on “Search for Scholarships” after your application is complete to find scholarships to match to. </vt:lpstr>
      <vt:lpstr>You can apply for national scholarships by opening the ‘My Opportunities’ section to learn more. Your DFS application does NOT automatically submit you to other scholarships. </vt:lpstr>
      <vt:lpstr>Click on ‘Work on Profile’ to get started.</vt:lpstr>
      <vt:lpstr>Review and complete Basic Info. Choose ‘Save and Continue’ to go to the next section.  Or choose ‘Save and Go To Dashboard’ to save for later.  </vt:lpstr>
      <vt:lpstr>Continue on for each section that is required.   See next slide for sections that are required. </vt:lpstr>
      <vt:lpstr>PowerPoint Presentation</vt:lpstr>
      <vt:lpstr>Additional Info screen – be sure to answer the ** questions</vt:lpstr>
      <vt:lpstr>Enter high school information. Enter your top 3 school choices and 3 majors.  These are not official, just use your best guess what you are interested in.</vt:lpstr>
      <vt:lpstr>This screen is used to help match scholarships so fill out what you can. Two year schools and trade schools also count for further education, not just colleges listed. </vt:lpstr>
      <vt:lpstr>You can search for a major or look in the list.</vt:lpstr>
      <vt:lpstr>PowerPoint Presentation</vt:lpstr>
      <vt:lpstr>Complete the GPA section. You will not be denied a scholarship due to GPA, but it may help match you to a scholarship with certain criteria.</vt:lpstr>
      <vt:lpstr>Select ‘I have high school GPA information only’</vt:lpstr>
      <vt:lpstr>Do NOT check ‘My school uses weighted GPAs.’  Check ‘My school used the same GPA scale for all grade levels.  Enter your current cumulative HS GPA, and the scale is 4.00</vt:lpstr>
      <vt:lpstr>Do not answer the Class Rank or Test Scores questions.  Choose Save and Continue.</vt:lpstr>
      <vt:lpstr>Add details to the Activities section – how many hours you spend, how many years you’ve been involved, your role in a club or on a team, etc.   Activities and/or Employment is a Ballard DFS requirement.   </vt:lpstr>
      <vt:lpstr>PowerPoint Presentation</vt:lpstr>
      <vt:lpstr>Complete the highest level of activity that you participated.  For example, choose Varsity if you played for one year, even if you also played Junior Varsity.</vt:lpstr>
      <vt:lpstr>Fill out a brief description of the activity and enter the organization name.</vt:lpstr>
      <vt:lpstr>You can add awards, honors, or offices if you’d like, but not required. Save and add another activity or click submit.  </vt:lpstr>
      <vt:lpstr>You can review what you have entered for Activities.  Save and Continue to go on.</vt:lpstr>
      <vt:lpstr>Awards are not required.  Click Save and Continue.</vt:lpstr>
      <vt:lpstr>Complete Employment section if you have work experience.</vt:lpstr>
      <vt:lpstr>Complete this page for each position you held for employment.  Save and add another, or click submit when done.</vt:lpstr>
      <vt:lpstr>Complete with as much information as possible. Reminder – Activities and/or Employment is required for DFS. This will help you match to scholarships in the system.</vt:lpstr>
      <vt:lpstr>PowerPoint Presentation</vt:lpstr>
      <vt:lpstr>The other sections listed are not required for Ballard DFS.</vt:lpstr>
      <vt:lpstr>Parent/Guardian Info is optional.</vt:lpstr>
      <vt:lpstr>Your dashboard won’t say 100% complete because you are not required to complete every section.  That’s ok. Click on ‘Search for Scholarships’ when you are finished entering information. </vt:lpstr>
      <vt:lpstr>In the ‘My Opportunities’ section, you can look for national scholarships. </vt:lpstr>
      <vt:lpstr>Each national scholarship will have their own requirements.  When finished, click on Back to Dashboard. </vt:lpstr>
      <vt:lpstr>Click on Search for Scholarships  and answer the yes/no questions on the next page. </vt:lpstr>
      <vt:lpstr>When finished with yes/no questions, be sure to click Submit.  If you click the Support button, it will send a ticket to the national organization of ChapterNet. For specific questions, ask Ms. Doland for help.</vt:lpstr>
      <vt:lpstr>After completing the questions, your screen should show scholarships for which you are eligible. Everyone should have at least one.</vt:lpstr>
      <vt:lpstr>PowerPoint Presentation</vt:lpstr>
      <vt:lpstr>You MUST click ‘Apply’ for each scholarship you want to apply for. It’s best to apply for all scholarships listed, but only the Dollars for Scholars scholarship is required. </vt:lpstr>
      <vt:lpstr>Read the disclosure listed here, type your name in the box and submit. </vt:lpstr>
      <vt:lpstr>The number of scholarships you’ve applied for will be listed here. If you missed any, you may still click apply until the deadline.</vt:lpstr>
      <vt:lpstr>You can see the scholarships you’ve applied for here. After scholarship award night, your scholarship will be listed in the “scholarships I’ve been awarded”.  After that, you will receive instructions on how to accept that scholarship.</vt:lpstr>
      <vt:lpstr>PowerPoint Presentation</vt:lpstr>
      <vt:lpstr>If you want to look for additional scholarships, you can click ‘search for scholarships’again</vt:lpstr>
      <vt:lpstr>If you want to check for new scholarships (before the deadline), go the Search for Scholarships, and then ‘Verify Eligibility for All Scholarships’. If a new scholarship shows up, you’ll need to Apply for the new scholarships that you are eligible for.</vt:lpstr>
      <vt:lpstr>Be sure to go back to the dashboard and Logout when you are finished.</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sbattani@outlook.com</cp:lastModifiedBy>
  <cp:revision>233</cp:revision>
  <dcterms:created xsi:type="dcterms:W3CDTF">2017-10-23T19:39:49Z</dcterms:created>
  <dcterms:modified xsi:type="dcterms:W3CDTF">2023-11-26T22:44:48Z</dcterms:modified>
</cp:coreProperties>
</file>