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871" r:id="rId1"/>
  </p:sldMasterIdLst>
  <p:notesMasterIdLst>
    <p:notesMasterId r:id="rId28"/>
  </p:notesMasterIdLst>
  <p:handoutMasterIdLst>
    <p:handoutMasterId r:id="rId29"/>
  </p:handoutMasterIdLst>
  <p:sldIdLst>
    <p:sldId id="320" r:id="rId2"/>
    <p:sldId id="297" r:id="rId3"/>
    <p:sldId id="25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10" r:id="rId15"/>
    <p:sldId id="309" r:id="rId16"/>
    <p:sldId id="311" r:id="rId17"/>
    <p:sldId id="312" r:id="rId18"/>
    <p:sldId id="313" r:id="rId19"/>
    <p:sldId id="322" r:id="rId20"/>
    <p:sldId id="315" r:id="rId21"/>
    <p:sldId id="314" r:id="rId22"/>
    <p:sldId id="321" r:id="rId23"/>
    <p:sldId id="316" r:id="rId24"/>
    <p:sldId id="317" r:id="rId25"/>
    <p:sldId id="323" r:id="rId26"/>
    <p:sldId id="319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142B"/>
    <a:srgbClr val="174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57" autoAdjust="0"/>
  </p:normalViewPr>
  <p:slideViewPr>
    <p:cSldViewPr snapToGrid="0" snapToObjects="1">
      <p:cViewPr varScale="1">
        <p:scale>
          <a:sx n="79" d="100"/>
          <a:sy n="79" d="100"/>
        </p:scale>
        <p:origin x="12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FE30B3-DD02-4E44-9C41-BBDA3991734A}" type="datetime1">
              <a:rPr lang="en-US"/>
              <a:pPr>
                <a:defRPr/>
              </a:pPr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98960A-0005-9548-9E58-64B244D32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999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226714-3904-784E-B35F-F33F02F7146F}" type="datetime1">
              <a:rPr lang="en-US"/>
              <a:pPr>
                <a:defRPr/>
              </a:pPr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FA254A-435E-CC41-9B17-910BC59E6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357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2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25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7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5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254A-435E-CC41-9B17-910BC59E6BA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9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742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rgbClr val="1742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598AC7-ACC7-0041-B570-A13DB56FFCB8}" type="datetime1">
              <a:rPr lang="en-US"/>
              <a:pPr>
                <a:defRPr/>
              </a:pPr>
              <a:t>10/30/2017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C801F4C-C967-484C-A71E-9E37708736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73A2FB-C49C-1D42-AEEB-22A76576021C}" type="datetime1">
              <a:rPr lang="en-US"/>
              <a:pPr>
                <a:defRPr/>
              </a:pPr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71A9-DCDC-7B4F-91E7-0512E29B1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BC326-590C-F141-A4D3-F17D9C0DF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B6DCE5-A224-664C-8A48-FABD951FF944}" type="datetime1">
              <a:rPr lang="en-US"/>
              <a:pPr>
                <a:defRPr/>
              </a:pPr>
              <a:t>10/30/2017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gradFill rotWithShape="1">
          <a:gsLst>
            <a:gs pos="1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562C9-022B-294A-BF7B-BE8B5D3A563F}" type="datetime1">
              <a:rPr lang="en-US"/>
              <a:pPr>
                <a:defRPr/>
              </a:pPr>
              <a:t>10/30/2017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107AD-2225-574A-AC37-958E82BC1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 rotWithShape="1">
          <a:gsLst>
            <a:gs pos="35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bg>
      <p:bgPr>
        <a:gradFill flip="none" rotWithShape="1">
          <a:gsLst>
            <a:gs pos="97000">
              <a:schemeClr val="accent1"/>
            </a:gs>
            <a:gs pos="0">
              <a:srgbClr val="FFFF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74287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42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F0CBE7-1DDC-9E45-ADEC-072BAD565155}" type="datetime1">
              <a:rPr lang="en-US"/>
              <a:pPr>
                <a:defRPr/>
              </a:pPr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CDC3C-796B-2D4E-963C-FBFBD8064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rgbClr val="17428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rgbClr val="17428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0D79C3-F096-A045-970B-B081DF0BC071}" type="datetime1">
              <a:rPr lang="en-US"/>
              <a:pPr>
                <a:defRPr/>
              </a:pPr>
              <a:t>10/30/2017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B2AA66F-0AB0-1F45-8A5E-DB1894047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174287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22A5C0-CEDB-784A-A273-07A25820BBE0}" type="datetime1">
              <a:rPr lang="en-US"/>
              <a:pPr>
                <a:defRPr/>
              </a:pPr>
              <a:t>10/30/2017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64592-FCC4-EB4A-AA11-65C349301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rgbClr val="174287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rgbClr val="174287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rgbClr val="17428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40BBF1-8C52-3047-8777-19DB90259220}" type="datetime1">
              <a:rPr lang="en-US"/>
              <a:pPr>
                <a:defRPr/>
              </a:pPr>
              <a:t>10/30/2017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FB7E188-C99F-634A-AAC7-ADD262D3E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1132B9-FFDD-E449-9381-B189C23775B4}" type="datetime1">
              <a:rPr lang="en-US"/>
              <a:pPr>
                <a:defRPr/>
              </a:pPr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61CD4-7442-9743-9408-C9B1B4119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2A6D7A-E8FE-9A46-B9D3-9D844206AFED}" type="datetime1">
              <a:rPr lang="en-US"/>
              <a:pPr>
                <a:defRPr/>
              </a:pPr>
              <a:t>10/30/2017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4F3FA2-04E9-924E-A746-BEAD74C3E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6" name="Picture 6" descr="Colored Boxes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02563" y="1158875"/>
            <a:ext cx="19621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FF3BF86-4D93-1E43-BBEE-CD807339E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AAA4E5-AA29-F24F-A3A7-2B57A239EF80}" type="datetime1">
              <a:rPr lang="en-US"/>
              <a:pPr>
                <a:defRPr/>
              </a:pPr>
              <a:t>10/30/2017</a:t>
            </a:fld>
            <a:endParaRPr lang="en-US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CC93A-A978-D745-A8B1-AFC976FBA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36007A-E665-7E45-BC26-81F8C12C6A38}" type="datetime1">
              <a:rPr lang="en-US"/>
              <a:pPr>
                <a:defRPr/>
              </a:pPr>
              <a:t>10/30/2017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17428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74287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000086-6A36-F949-B984-E43D23A95F22}" type="datetime1">
              <a:rPr lang="en-US"/>
              <a:pPr>
                <a:defRPr/>
              </a:pPr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15A3F59-7BE3-B04F-8BCB-69AABD7AD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174287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 2" pitchFamily="-112" charset="2"/>
        <a:buChar char=""/>
        <a:defRPr sz="27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12" charset="2"/>
        <a:buChar char=""/>
        <a:defRPr sz="2200" kern="1200">
          <a:solidFill>
            <a:schemeClr val="tx2"/>
          </a:solidFill>
          <a:latin typeface="+mn-lt"/>
          <a:ea typeface="ＭＳ Ｐゴシック" pitchFamily="-112" charset="-128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-112" charset="2"/>
        <a:buChar char="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-112" charset="2"/>
        <a:buChar char=""/>
        <a:defRPr sz="2000" kern="1200">
          <a:solidFill>
            <a:schemeClr val="tx2"/>
          </a:solidFill>
          <a:latin typeface="+mn-lt"/>
          <a:ea typeface="ＭＳ Ｐゴシック" pitchFamily="-112" charset="-128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filling out a single profile can lead to multiple scholarships.</a:t>
            </a:r>
            <a:endParaRPr lang="en-US" dirty="0"/>
          </a:p>
        </p:txBody>
      </p:sp>
      <p:sp>
        <p:nvSpPr>
          <p:cNvPr id="19459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900" dirty="0" smtClean="0"/>
              <a:t>Your One-Stop-Shop for Cash for College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19461" name="Picture 7" descr="SA_Logo_TypeOnly_clr_white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214938"/>
            <a:ext cx="23526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Student Profile: Basic Information</a:t>
            </a:r>
          </a:p>
        </p:txBody>
      </p:sp>
      <p:sp>
        <p:nvSpPr>
          <p:cNvPr id="28679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24000"/>
            <a:ext cx="6783506" cy="4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07558" y="3182846"/>
            <a:ext cx="2503320" cy="2111730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Arial"/>
              <a:buChar char="•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Items marked with a double star ** are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required to move on from each section.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defRPr/>
            </a:pPr>
            <a:r>
              <a:rPr lang="en-US" sz="900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</a:p>
          <a:p>
            <a:pPr marL="228600" indent="-228600">
              <a:buFont typeface="Arial"/>
              <a:buChar char="•"/>
              <a:defRPr/>
            </a:pP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2329296" y="2760462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329296" y="4238711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2329296" y="2971600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329296" y="4449849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329296" y="4660987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2329296" y="5294576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2329296" y="5505714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2329296" y="5998528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Student Profile: Additional Information</a:t>
            </a:r>
          </a:p>
        </p:txBody>
      </p:sp>
      <p:sp>
        <p:nvSpPr>
          <p:cNvPr id="29705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624012"/>
            <a:ext cx="7726822" cy="434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07558" y="2175106"/>
            <a:ext cx="2503320" cy="2424190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defRPr/>
            </a:pPr>
            <a:endParaRPr lang="en-US" sz="900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buFont typeface="Arial"/>
              <a:buChar char="•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Items marked with a single star * are part of your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status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bars to show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percent completion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in each section.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9700" name="Oval 7"/>
          <p:cNvSpPr>
            <a:spLocks noChangeArrowheads="1"/>
          </p:cNvSpPr>
          <p:nvPr/>
        </p:nvSpPr>
        <p:spPr bwMode="auto">
          <a:xfrm>
            <a:off x="2517957" y="3620965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17957" y="5350858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2517957" y="5139720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517957" y="4758651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517957" y="4517007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2517957" y="4286736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2517957" y="3831994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Student Profile: Schools</a:t>
            </a:r>
          </a:p>
        </p:txBody>
      </p:sp>
      <p:sp>
        <p:nvSpPr>
          <p:cNvPr id="30727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07558" y="2431795"/>
            <a:ext cx="2503320" cy="1834303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28600" indent="-228600" algn="ctr"/>
            <a:r>
              <a:rPr lang="en-US" sz="200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 Be complete and accurate! </a:t>
            </a:r>
          </a:p>
          <a:p>
            <a:pPr marL="228600" indent="-228600" algn="ctr"/>
            <a:r>
              <a:rPr lang="en-US" sz="80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</a:p>
          <a:p>
            <a:pPr marL="228600" indent="-228600" algn="ctr"/>
            <a:r>
              <a:rPr lang="en-US" sz="200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This will lead to more scholarship opportunities.</a:t>
            </a:r>
            <a:endParaRPr lang="en-US" sz="2000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497013"/>
            <a:ext cx="6351107" cy="46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Student Profile: GPA</a:t>
            </a:r>
          </a:p>
        </p:txBody>
      </p:sp>
      <p:sp>
        <p:nvSpPr>
          <p:cNvPr id="31751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4" y="1673224"/>
            <a:ext cx="6891001" cy="432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07558" y="1321909"/>
            <a:ext cx="2613563" cy="5027831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137160"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Accuracy is important!</a:t>
            </a:r>
          </a:p>
          <a:p>
            <a:pPr marL="137160">
              <a:defRPr/>
            </a:pPr>
            <a:r>
              <a:rPr lang="en-US" sz="700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</a:p>
          <a:p>
            <a:pPr marL="228600" indent="-228600">
              <a:buFont typeface="Arial"/>
              <a:buChar char="•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Data will be compared to your transcript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.</a:t>
            </a:r>
          </a:p>
          <a:p>
            <a:pPr marL="228600" indent="-228600"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Select “I have High School GPA information only”</a:t>
            </a:r>
          </a:p>
          <a:p>
            <a:pPr marL="228600" indent="-228600"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Enter cumulative GPA as of the end of Q2</a:t>
            </a:r>
          </a:p>
          <a:p>
            <a:pPr marL="228600" indent="-228600"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GPAs for grade levels are not required, but may be entered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defRPr/>
            </a:pPr>
            <a:r>
              <a:rPr lang="en-US" sz="800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  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defRPr/>
            </a:pPr>
            <a:endParaRPr lang="en-US" sz="800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681182" y="3002509"/>
            <a:ext cx="1626376" cy="1187354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58 0.19917 L 1.6522E-6 -2.788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Student Profile: Class Rank</a:t>
            </a:r>
          </a:p>
        </p:txBody>
      </p:sp>
      <p:sp>
        <p:nvSpPr>
          <p:cNvPr id="3379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668463"/>
            <a:ext cx="7163582" cy="403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66672" y="2360116"/>
            <a:ext cx="2503320" cy="3045894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pitchFamily="-112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Class Rank is used along with GPA information.</a:t>
            </a:r>
          </a:p>
          <a:p>
            <a:pPr marL="228600" indent="-228600">
              <a:buFont typeface="Arial" pitchFamily="-112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Our school ranks students using Integers</a:t>
            </a:r>
            <a:endParaRPr lang="en-US" sz="9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buFont typeface="Arial" pitchFamily="-112" charset="0"/>
              <a:buChar char="•"/>
            </a:pPr>
            <a:r>
              <a:rPr lang="en-US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Request</a:t>
            </a:r>
            <a:r>
              <a:rPr lang="en-US" sz="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your class rank from </a:t>
            </a: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Ms. </a:t>
            </a:r>
            <a:r>
              <a:rPr lang="en-US" dirty="0" err="1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Endersbe</a:t>
            </a:r>
            <a:endParaRPr lang="en-US" dirty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295331" y="2715904"/>
            <a:ext cx="1146414" cy="655095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74 0.35827 L -4.34496E-6 2.2417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Student Profile: Test Scores</a:t>
            </a:r>
          </a:p>
        </p:txBody>
      </p:sp>
      <p:sp>
        <p:nvSpPr>
          <p:cNvPr id="3277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654174"/>
            <a:ext cx="8080991" cy="465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689158" y="4267677"/>
            <a:ext cx="2460921" cy="2326004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indent="-228600"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Click this button to enter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ALL your information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!</a:t>
            </a:r>
          </a:p>
          <a:p>
            <a:pPr indent="-228600"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cs typeface="Helvetica" pitchFamily="-112" charset="0"/>
              </a:rPr>
              <a:t>Inputting your ACT score will give you the best opportunity at receiving a top scholarship. 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944645" y="2900151"/>
            <a:ext cx="196848" cy="1330655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74 0.35827 L -4.34496E-6 2.2417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Student Profile: Activities</a:t>
            </a:r>
          </a:p>
        </p:txBody>
      </p:sp>
      <p:sp>
        <p:nvSpPr>
          <p:cNvPr id="34823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662113"/>
            <a:ext cx="7696318" cy="419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55253" y="3562691"/>
            <a:ext cx="4133153" cy="2871381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pitchFamily="-112" charset="0"/>
              <a:buChar char="•"/>
            </a:pPr>
            <a:r>
              <a:rPr lang="en-US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Enter ALL school and non-school related extra curricular activities (church, sports, volunteering, etc</a:t>
            </a: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.).</a:t>
            </a:r>
          </a:p>
          <a:p>
            <a:pPr marL="228600" indent="-228600">
              <a:buFont typeface="Arial" pitchFamily="-112" charset="0"/>
              <a:buChar char="•"/>
            </a:pPr>
            <a:r>
              <a:rPr lang="en-US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Only </a:t>
            </a: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enter </a:t>
            </a:r>
            <a:r>
              <a:rPr lang="en-US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activities that you have been involved in during the last 4 years (grades 9-12).</a:t>
            </a:r>
          </a:p>
          <a:p>
            <a:pPr marL="228600" indent="-228600">
              <a:buFont typeface="Arial" pitchFamily="-112" charset="0"/>
              <a:buChar char="•"/>
            </a:pPr>
            <a:r>
              <a:rPr lang="en-US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 know you will be involved in a Spring activity, you may include it</a:t>
            </a:r>
          </a:p>
          <a:p>
            <a:pPr marL="228600" indent="-228600">
              <a:buFont typeface="Arial" pitchFamily="-112" charset="0"/>
              <a:buChar char="•"/>
            </a:pPr>
            <a:r>
              <a:rPr lang="en-US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Scoring depends on the completeness of your </a:t>
            </a: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profile.</a:t>
            </a:r>
            <a:endParaRPr lang="en-US" dirty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372841" y="3033707"/>
            <a:ext cx="0" cy="562296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26 -0.00487 L -4.84901E-6 4.3862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Student Profile: Employment</a:t>
            </a:r>
          </a:p>
        </p:txBody>
      </p:sp>
      <p:sp>
        <p:nvSpPr>
          <p:cNvPr id="35847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673225"/>
            <a:ext cx="7155114" cy="444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07558" y="2545161"/>
            <a:ext cx="2503320" cy="1526452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Enter all your employment information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for the last 4 years (grades 9-12).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100" dirty="0" smtClean="0"/>
              <a:t>Student Profile: Parent/Guardian Information</a:t>
            </a:r>
          </a:p>
        </p:txBody>
      </p:sp>
      <p:sp>
        <p:nvSpPr>
          <p:cNvPr id="36871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" t="9284"/>
          <a:stretch/>
        </p:blipFill>
        <p:spPr bwMode="auto">
          <a:xfrm>
            <a:off x="163774" y="1712130"/>
            <a:ext cx="7054900" cy="388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01330" y="1092517"/>
            <a:ext cx="2442670" cy="5684521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If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you’re under 18, you need parental consent to apply for scholarships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. Enter your parent information and request consent. The parent will receive an email with a link that will give them the opportunity to grant consent.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ts val="12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 are over 18, you do not need consent but can still enter your parent information.</a:t>
            </a:r>
          </a:p>
        </p:txBody>
      </p:sp>
      <p:sp>
        <p:nvSpPr>
          <p:cNvPr id="36872" name="Oval 7"/>
          <p:cNvSpPr>
            <a:spLocks noChangeArrowheads="1"/>
          </p:cNvSpPr>
          <p:nvPr/>
        </p:nvSpPr>
        <p:spPr bwMode="auto">
          <a:xfrm>
            <a:off x="1587874" y="4162566"/>
            <a:ext cx="2298326" cy="42760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Information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Scholarship America. November 2013.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477963"/>
            <a:ext cx="5611837" cy="451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47446" y="1117554"/>
            <a:ext cx="2988579" cy="5234221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Our chapter does not require financial information because we are a merit based, not needs based scholarship.</a:t>
            </a:r>
          </a:p>
          <a:p>
            <a:pPr marL="228600" indent="-228600">
              <a:spcBef>
                <a:spcPts val="12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The screen you see will not look like this screen. Instead, it will say: The chapters you are matched to do not require financial information, you do not need to provide anything in this section. Just choose to Save </a:t>
            </a:r>
            <a:r>
              <a:rPr lang="en-US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and Continue.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975828" y="2461409"/>
            <a:ext cx="1283366" cy="42760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515209" y="3182464"/>
            <a:ext cx="1283366" cy="42760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051419" y="3980844"/>
            <a:ext cx="1283366" cy="42760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The Basics to Earning 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2500" y="1600200"/>
            <a:ext cx="8039100" cy="4525963"/>
          </a:xfrm>
        </p:spPr>
        <p:txBody>
          <a:bodyPr/>
          <a:lstStyle/>
          <a:p>
            <a:pPr marL="514350" indent="-514350" eaLnBrk="1" hangingPunct="1">
              <a:buFont typeface="Georgia" pitchFamily="-112" charset="0"/>
              <a:buAutoNum type="arabicPeriod"/>
            </a:pP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Visit Sauk Centre Dollars for Scholars</a:t>
            </a:r>
            <a:r>
              <a:rPr lang="en-US" baseline="3000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®</a:t>
            </a: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 website: saukcentre.dollarsforscholars.org</a:t>
            </a:r>
          </a:p>
          <a:p>
            <a:pPr marL="514350" indent="-514350" eaLnBrk="1" hangingPunct="1">
              <a:buFont typeface="Georgia" pitchFamily="-112" charset="0"/>
              <a:buAutoNum type="arabicPeriod"/>
            </a:pP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Complete the FREE online profile.</a:t>
            </a:r>
          </a:p>
          <a:p>
            <a:pPr marL="514350" indent="-514350" eaLnBrk="1" hangingPunct="1">
              <a:buFont typeface="Georgia" pitchFamily="-112" charset="0"/>
              <a:buAutoNum type="arabicPeriod"/>
            </a:pP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Match to scholarship opportunities from our local chapter.</a:t>
            </a:r>
          </a:p>
          <a:p>
            <a:pPr marL="514350" indent="-514350" eaLnBrk="1" hangingPunct="1">
              <a:buFont typeface="Georgia" pitchFamily="-112" charset="0"/>
              <a:buAutoNum type="arabicPeriod"/>
            </a:pP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Gain access to MORE scholarships from Scholarship America</a:t>
            </a:r>
            <a:r>
              <a:rPr lang="en-US" baseline="3000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®</a:t>
            </a: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.</a:t>
            </a:r>
          </a:p>
          <a:p>
            <a:pPr marL="514350" indent="-514350" eaLnBrk="1" hangingPunct="1">
              <a:buFont typeface="Georgia" pitchFamily="-112" charset="0"/>
              <a:buAutoNum type="arabicPeriod"/>
            </a:pP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Apply for scholarships!</a:t>
            </a:r>
          </a:p>
          <a:p>
            <a:pPr marL="514350" indent="-514350" eaLnBrk="1" hangingPunct="1">
              <a:buFont typeface="Georgia" pitchFamily="-112" charset="0"/>
              <a:buAutoNum type="arabicPeriod"/>
            </a:pPr>
            <a:endParaRPr lang="en-US" dirty="0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Student Profile: Essays</a:t>
            </a:r>
          </a:p>
        </p:txBody>
      </p:sp>
      <p:sp>
        <p:nvSpPr>
          <p:cNvPr id="38921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t="8036"/>
          <a:stretch/>
        </p:blipFill>
        <p:spPr bwMode="auto">
          <a:xfrm>
            <a:off x="163774" y="1678674"/>
            <a:ext cx="7104814" cy="414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68588" y="919163"/>
            <a:ext cx="2011892" cy="5199126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Arial"/>
              <a:buChar char="•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Provide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a 300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word essay on your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goals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and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aspirations. This Essay is REQUIRED for our chapter (even though it only has one *).</a:t>
            </a:r>
          </a:p>
          <a:p>
            <a:pPr>
              <a:defRPr/>
            </a:pP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buFont typeface="Arial"/>
              <a:buChar char="•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Provide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a 300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word essay on any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unusual circumstances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you may have experienced in your life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. This essay is Optional.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700" dirty="0" smtClean="0"/>
              <a:t>Student Profile: Transcripts &amp; References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655885" y="1133856"/>
            <a:ext cx="2503320" cy="4957527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pitchFamily="-112" charset="0"/>
              <a:buChar char="•"/>
            </a:pPr>
            <a:r>
              <a:rPr lang="en-US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Click </a:t>
            </a: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to add your counselor information to request transcript information. Our counselor is Hayley </a:t>
            </a:r>
            <a:r>
              <a:rPr lang="en-US" dirty="0" err="1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Endersbe</a:t>
            </a: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 and her email is:    </a:t>
            </a:r>
            <a:r>
              <a:rPr lang="en-US" dirty="0" err="1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Hayley.endersbe</a:t>
            </a: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@</a:t>
            </a:r>
          </a:p>
          <a:p>
            <a:pPr marL="228600" indent="-228600">
              <a:buFont typeface="Arial" pitchFamily="-112" charset="0"/>
              <a:buChar char="•"/>
            </a:pPr>
            <a:r>
              <a:rPr lang="en-US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</a:t>
            </a: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sd743.org</a:t>
            </a:r>
            <a:endParaRPr lang="en-US" dirty="0" smtClean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endParaRPr lang="en-US" dirty="0" smtClean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buFont typeface="Arial" pitchFamily="-112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A Reference or Recommendation is optional. Our local chapter does not require a reference.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37897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758949"/>
            <a:ext cx="6462210" cy="389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4727073" y="3197591"/>
            <a:ext cx="1928812" cy="3651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Oval 7"/>
          <p:cNvSpPr>
            <a:spLocks noChangeArrowheads="1"/>
          </p:cNvSpPr>
          <p:nvPr/>
        </p:nvSpPr>
        <p:spPr bwMode="auto">
          <a:xfrm>
            <a:off x="5027110" y="4877532"/>
            <a:ext cx="1628775" cy="3635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6" t="13991" r="8218" b="6251"/>
          <a:stretch/>
        </p:blipFill>
        <p:spPr bwMode="auto">
          <a:xfrm>
            <a:off x="304800" y="1471597"/>
            <a:ext cx="7747379" cy="475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Student Profile: Finding Scholarships</a:t>
            </a:r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2128772" y="5915528"/>
            <a:ext cx="2301754" cy="406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1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178490" y="4590220"/>
            <a:ext cx="1992752" cy="1325308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307558" y="1914144"/>
            <a:ext cx="2503320" cy="3601793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After completing your profile as much as possible, begin your scholarship search here. </a:t>
            </a:r>
          </a:p>
          <a:p>
            <a:pPr marL="228600" indent="-228600"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New local scholarships will be added periodically, so be sure to search for scholarships just prior to the March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2</a:t>
            </a:r>
            <a:r>
              <a:rPr lang="en-US" baseline="30000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nd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deadline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.</a:t>
            </a:r>
          </a:p>
          <a:p>
            <a:pPr marL="228600" indent="-228600">
              <a:buFont typeface="Arial"/>
              <a:buChar char="•"/>
              <a:defRPr/>
            </a:pP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39 -0.00208 L -4.12704E-6 -6.9939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6" t="14925" r="3918" b="14925"/>
          <a:stretch/>
        </p:blipFill>
        <p:spPr bwMode="auto">
          <a:xfrm>
            <a:off x="413984" y="1749597"/>
            <a:ext cx="7945067" cy="405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Student Profile: Scholarship Matches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15152" y="4885899"/>
            <a:ext cx="6920373" cy="1378493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117475"/>
            <a:r>
              <a:rPr lang="en-US" sz="19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If any scholarships you match to contain any custom eligibility questions, you will need to answer them first.  </a:t>
            </a:r>
            <a:endParaRPr lang="en-US" sz="1900" dirty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39943" name="Oval 10"/>
          <p:cNvSpPr>
            <a:spLocks noChangeArrowheads="1"/>
          </p:cNvSpPr>
          <p:nvPr/>
        </p:nvSpPr>
        <p:spPr bwMode="auto">
          <a:xfrm>
            <a:off x="5518813" y="3570708"/>
            <a:ext cx="1600200" cy="4111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5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544102" y="4162567"/>
            <a:ext cx="225189" cy="900752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53 0.26458 L -4.72222E-6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-1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2" t="14319" r="8462" b="7511"/>
          <a:stretch/>
        </p:blipFill>
        <p:spPr bwMode="auto">
          <a:xfrm>
            <a:off x="1473958" y="1764396"/>
            <a:ext cx="7424382" cy="448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Student Profile: Scholarships!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740" y="1884230"/>
            <a:ext cx="2503320" cy="3911601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pitchFamily="-112" charset="0"/>
              <a:buChar char="•"/>
            </a:pPr>
            <a:r>
              <a:rPr lang="en-US" sz="17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Additional </a:t>
            </a:r>
            <a:r>
              <a:rPr lang="en-US" sz="17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essay or reference </a:t>
            </a:r>
            <a:r>
              <a:rPr lang="en-US" sz="17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information may </a:t>
            </a:r>
            <a:r>
              <a:rPr lang="en-US" sz="17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be required before submitting some applications</a:t>
            </a:r>
            <a:r>
              <a:rPr lang="en-US" sz="17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.</a:t>
            </a:r>
          </a:p>
          <a:p>
            <a:pPr marL="228600" indent="-228600">
              <a:buFont typeface="Arial" pitchFamily="-112" charset="0"/>
              <a:buChar char="•"/>
            </a:pPr>
            <a:endParaRPr lang="en-US" sz="1700" dirty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buFont typeface="Arial" pitchFamily="-112" charset="0"/>
              <a:buChar char="•"/>
            </a:pPr>
            <a:r>
              <a:rPr lang="en-US" sz="17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Double check that your </a:t>
            </a:r>
            <a:r>
              <a:rPr lang="en-US" sz="17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profile is as complete as possible.</a:t>
            </a:r>
            <a:endParaRPr lang="en-US" sz="1700" dirty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buFont typeface="Arial" pitchFamily="-112" charset="0"/>
              <a:buChar char="•"/>
            </a:pPr>
            <a:endParaRPr lang="en-US" sz="1700" dirty="0" smtClean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buFont typeface="Arial" pitchFamily="-112" charset="0"/>
              <a:buChar char="•"/>
            </a:pPr>
            <a:r>
              <a:rPr lang="en-US" sz="17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To submit for a scholarship, you MUST click the “Submit  App” button!</a:t>
            </a:r>
            <a:endParaRPr lang="en-US" sz="1700" dirty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40967" name="Oval 11"/>
          <p:cNvSpPr>
            <a:spLocks noChangeArrowheads="1"/>
          </p:cNvSpPr>
          <p:nvPr/>
        </p:nvSpPr>
        <p:spPr bwMode="auto">
          <a:xfrm>
            <a:off x="6428096" y="5128713"/>
            <a:ext cx="2333767" cy="633484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8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52131" y="3234519"/>
            <a:ext cx="3971499" cy="2019869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0.22916 L 1.38889E-6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Help?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Scholarship America. November 2013.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31925"/>
            <a:ext cx="8351406" cy="457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03511" y="3425587"/>
            <a:ext cx="4749422" cy="1992574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182563" indent="-182563">
              <a:spcBef>
                <a:spcPct val="20000"/>
              </a:spcBef>
              <a:spcAft>
                <a:spcPts val="600"/>
              </a:spcAft>
              <a:buFont typeface="Arial" pitchFamily="-112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Check out the Help section for instructional documents and videos.</a:t>
            </a:r>
            <a:endParaRPr lang="en-US" dirty="0">
              <a:solidFill>
                <a:schemeClr val="bg1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182563" indent="-182563">
              <a:spcBef>
                <a:spcPct val="20000"/>
              </a:spcBef>
              <a:spcAft>
                <a:spcPts val="600"/>
              </a:spcAft>
              <a:buFont typeface="Arial" pitchFamily="-112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 have any questions or need technical assistance, click on the gray support tab and enter a help ticket.</a:t>
            </a:r>
            <a:endParaRPr lang="en-US" dirty="0">
              <a:solidFill>
                <a:schemeClr val="bg1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2300468" y="5543721"/>
            <a:ext cx="1097280" cy="36576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00501" y="3152633"/>
            <a:ext cx="3880002" cy="1542197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5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0.22916 L 1.38889E-6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2"/>
          <a:srcRect l="18747" r="3000" b="6000"/>
          <a:stretch>
            <a:fillRect/>
          </a:stretch>
        </p:blipFill>
        <p:spPr bwMode="auto">
          <a:xfrm>
            <a:off x="457200" y="1535113"/>
            <a:ext cx="6362700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Access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6307558" y="2431795"/>
            <a:ext cx="2503320" cy="2931664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182563" indent="-182563">
              <a:spcBef>
                <a:spcPct val="20000"/>
              </a:spcBef>
              <a:spcAft>
                <a:spcPts val="600"/>
              </a:spcAft>
              <a:buFont typeface="Arial" pitchFamily="-112" charset="0"/>
              <a:buChar char="•"/>
            </a:pPr>
            <a:r>
              <a:rPr lang="en-US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R</a:t>
            </a:r>
            <a:r>
              <a:rPr lang="en-US" dirty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eturn to this page regularly to update your profile and view scholarship opportunities. </a:t>
            </a:r>
          </a:p>
          <a:p>
            <a:pPr marL="182563" indent="-182563">
              <a:spcBef>
                <a:spcPct val="20000"/>
              </a:spcBef>
              <a:spcAft>
                <a:spcPts val="600"/>
              </a:spcAft>
              <a:buFont typeface="Arial" pitchFamily="-112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Parents, counselors and references would also login from here. </a:t>
            </a:r>
            <a:endParaRPr lang="en-US" dirty="0">
              <a:solidFill>
                <a:schemeClr val="bg1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199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3542017" y="2996189"/>
            <a:ext cx="2401028" cy="873062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993" name="Oval 7"/>
          <p:cNvSpPr>
            <a:spLocks noChangeArrowheads="1"/>
          </p:cNvSpPr>
          <p:nvPr/>
        </p:nvSpPr>
        <p:spPr bwMode="auto">
          <a:xfrm>
            <a:off x="1676400" y="3511550"/>
            <a:ext cx="1776413" cy="8842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47 -0.21713 L -4.16667E-6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0" y="1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81063" y="1600200"/>
            <a:ext cx="80391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Learn how to access the student profile.</a:t>
            </a:r>
          </a:p>
          <a:p>
            <a:pPr eaLnBrk="1" hangingPunct="1"/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Learn the different components of the student profile.</a:t>
            </a:r>
          </a:p>
          <a:p>
            <a:pPr eaLnBrk="1" hangingPunct="1"/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Understand how to match and apply for scholarships.</a:t>
            </a:r>
          </a:p>
          <a:p>
            <a:pPr eaLnBrk="1" hangingPunct="1"/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Earn scholarships, attend college, and graduate!</a:t>
            </a: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How to Access Scholarships</a:t>
            </a: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/>
          <a:srcRect l="18747" r="3000" b="6000"/>
          <a:stretch>
            <a:fillRect/>
          </a:stretch>
        </p:blipFill>
        <p:spPr bwMode="auto">
          <a:xfrm>
            <a:off x="2750839" y="1276350"/>
            <a:ext cx="6362700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7519" y="1289097"/>
            <a:ext cx="2503320" cy="5150964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21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Visit </a:t>
            </a:r>
            <a:r>
              <a:rPr lang="en-US" sz="21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Sauk Centre Dollars for Scholars </a:t>
            </a:r>
            <a:r>
              <a:rPr lang="en-US" sz="21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chapter website</a:t>
            </a:r>
            <a:r>
              <a:rPr lang="en-US" sz="21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.</a:t>
            </a:r>
            <a:endParaRPr lang="en-US" sz="1000" dirty="0" smtClean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21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Click on the S</a:t>
            </a:r>
            <a:r>
              <a:rPr lang="en-US" sz="21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tudents </a:t>
            </a:r>
            <a:r>
              <a:rPr lang="en-US" sz="21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&amp; P</a:t>
            </a:r>
            <a:r>
              <a:rPr lang="en-US" sz="21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arents tab</a:t>
            </a:r>
            <a:r>
              <a:rPr lang="en-US" sz="21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.</a:t>
            </a:r>
            <a:r>
              <a:rPr lang="en-US" sz="21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</a:p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21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Read/review the information on the page.</a:t>
            </a:r>
          </a:p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21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Scroll down to the maroon/white Login button.</a:t>
            </a:r>
          </a:p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21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Click to login.</a:t>
            </a:r>
            <a:endParaRPr lang="en-US" sz="2100" dirty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2253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628624" y="3036396"/>
            <a:ext cx="4242045" cy="60276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11701" y="3825252"/>
            <a:ext cx="748997" cy="618767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219 0.58962 L -1.4127E-6 1.6489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-2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425 0.1534 L -8.32031E-7 3.79454E-7 " pathEditMode="relative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How to Access Scholarships</a:t>
            </a:r>
          </a:p>
        </p:txBody>
      </p:sp>
      <p:sp>
        <p:nvSpPr>
          <p:cNvPr id="23561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0" y="1407482"/>
            <a:ext cx="8595387" cy="44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55247" y="3086126"/>
            <a:ext cx="2503320" cy="2502357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1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you’re a new user, create your account here.</a:t>
            </a:r>
          </a:p>
          <a:p>
            <a:pPr marL="118872" indent="-228600">
              <a:spcBef>
                <a:spcPct val="20000"/>
              </a:spcBef>
              <a:defRPr/>
            </a:pPr>
            <a:r>
              <a:rPr lang="en-US" sz="10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    </a:t>
            </a:r>
          </a:p>
          <a:p>
            <a:pPr marL="228600" indent="-2286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1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 already have an account, log-in here.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244454" y="3766328"/>
            <a:ext cx="2210937" cy="300704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60873" y="4862154"/>
            <a:ext cx="1994518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3674542" y="3991894"/>
            <a:ext cx="569912" cy="2873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602 -0.04933 L 1.81534E-6 7.3182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54 -2.95507E-6 L -3.47449E-6 -2.9550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Creating Your Account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307558" y="1541877"/>
            <a:ext cx="2503320" cy="4529871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endParaRPr lang="en-US" dirty="0" smtClean="0">
              <a:solidFill>
                <a:schemeClr val="bg1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Start by entering Sauk Centre Secondary.</a:t>
            </a:r>
          </a:p>
          <a:p>
            <a:pPr marL="228600" indent="-228600">
              <a:spcBef>
                <a:spcPct val="20000"/>
              </a:spcBef>
            </a:pPr>
            <a:r>
              <a:rPr lang="en-US" sz="800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    </a:t>
            </a:r>
            <a:endParaRPr lang="en-US" sz="800" dirty="0">
              <a:solidFill>
                <a:schemeClr val="bg1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Click on “Choose This School” when our high school appears.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  <a:endParaRPr lang="en-US" dirty="0">
              <a:solidFill>
                <a:schemeClr val="bg1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24585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2"/>
          <a:stretch/>
        </p:blipFill>
        <p:spPr bwMode="auto">
          <a:xfrm>
            <a:off x="197254" y="1541877"/>
            <a:ext cx="6058640" cy="452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2060814" y="1787857"/>
            <a:ext cx="4246744" cy="895525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581" name="Oval 7"/>
          <p:cNvSpPr>
            <a:spLocks noChangeArrowheads="1"/>
          </p:cNvSpPr>
          <p:nvPr/>
        </p:nvSpPr>
        <p:spPr bwMode="auto">
          <a:xfrm>
            <a:off x="5001266" y="3945430"/>
            <a:ext cx="1153875" cy="20161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-0.07431 L -1.38889E-6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1493340"/>
            <a:ext cx="5385711" cy="463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Creating Your Account</a:t>
            </a:r>
          </a:p>
        </p:txBody>
      </p:sp>
      <p:sp>
        <p:nvSpPr>
          <p:cNvPr id="5" name="Rectangle 4"/>
          <p:cNvSpPr/>
          <p:nvPr/>
        </p:nvSpPr>
        <p:spPr>
          <a:xfrm>
            <a:off x="5870829" y="2000393"/>
            <a:ext cx="2503320" cy="3798910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Start filling out your profile by entering your </a:t>
            </a:r>
            <a:r>
              <a:rPr lang="en-US" sz="1700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information</a:t>
            </a:r>
            <a:r>
              <a:rPr lang="en-US" sz="1700" dirty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.</a:t>
            </a:r>
          </a:p>
          <a:p>
            <a:pPr marL="228600" indent="-228600">
              <a:spcBef>
                <a:spcPts val="1225"/>
              </a:spcBef>
              <a:spcAft>
                <a:spcPts val="600"/>
              </a:spcAft>
              <a:buFont typeface="Arial" pitchFamily="-112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Once this is complete, you will receive an email to verify your </a:t>
            </a:r>
            <a:r>
              <a:rPr lang="en-US" sz="1700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email address, </a:t>
            </a:r>
            <a:r>
              <a:rPr lang="en-US" sz="1700" dirty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and will then be directed to the student </a:t>
            </a:r>
            <a:r>
              <a:rPr lang="en-US" sz="1700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dashboard to establish your password.</a:t>
            </a:r>
            <a:endParaRPr lang="en-US" sz="1700" dirty="0">
              <a:solidFill>
                <a:schemeClr val="bg1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25607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3985752" y="2478064"/>
            <a:ext cx="1563732" cy="476216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33 -0.12784 L 4.21034E-6 3.4506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Welcome to the Student Dashboard!</a:t>
            </a:r>
          </a:p>
        </p:txBody>
      </p:sp>
      <p:sp>
        <p:nvSpPr>
          <p:cNvPr id="26631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07558" y="2192576"/>
            <a:ext cx="2503320" cy="3569644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en-US" sz="1770" dirty="0">
                <a:solidFill>
                  <a:srgbClr val="FFFFFF"/>
                </a:solidFill>
                <a:latin typeface="Helvetica"/>
                <a:ea typeface="Helvetica" pitchFamily="-112" charset="0"/>
                <a:cs typeface="Helvetica"/>
              </a:rPr>
              <a:t>   </a:t>
            </a:r>
          </a:p>
          <a:p>
            <a:pPr>
              <a:spcBef>
                <a:spcPct val="20000"/>
              </a:spcBef>
              <a:defRPr/>
            </a:pPr>
            <a:r>
              <a:rPr lang="en-US" sz="1770" dirty="0">
                <a:solidFill>
                  <a:srgbClr val="FFFFFF"/>
                </a:solidFill>
                <a:latin typeface="Helvetica"/>
                <a:ea typeface="Helvetica" pitchFamily="-112" charset="0"/>
                <a:cs typeface="Helvetica"/>
              </a:rPr>
              <a:t>The Student Dashboard lets you…</a:t>
            </a:r>
          </a:p>
          <a:p>
            <a:pPr marL="320040" indent="-32004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770" dirty="0">
                <a:solidFill>
                  <a:srgbClr val="FFFFFF"/>
                </a:solidFill>
                <a:latin typeface="Helvetica"/>
                <a:ea typeface="Helvetica" pitchFamily="-112" charset="0"/>
                <a:cs typeface="Helvetica"/>
              </a:rPr>
              <a:t>View your progress.</a:t>
            </a:r>
          </a:p>
          <a:p>
            <a:pPr marL="320040" indent="-32004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770" dirty="0">
                <a:solidFill>
                  <a:srgbClr val="FFFFFF"/>
                </a:solidFill>
                <a:latin typeface="Helvetica"/>
                <a:ea typeface="Helvetica" pitchFamily="-112" charset="0"/>
                <a:cs typeface="Helvetica"/>
              </a:rPr>
              <a:t>View local </a:t>
            </a:r>
            <a:r>
              <a:rPr lang="en-US" sz="1770" dirty="0" smtClean="0">
                <a:solidFill>
                  <a:srgbClr val="FFFFFF"/>
                </a:solidFill>
                <a:latin typeface="Helvetica"/>
                <a:ea typeface="Helvetica" pitchFamily="-112" charset="0"/>
                <a:cs typeface="Helvetica"/>
              </a:rPr>
              <a:t>chapter matches and </a:t>
            </a:r>
            <a:r>
              <a:rPr lang="en-US" sz="1770" dirty="0">
                <a:solidFill>
                  <a:srgbClr val="FFFFFF"/>
                </a:solidFill>
                <a:latin typeface="Helvetica"/>
                <a:ea typeface="Helvetica" pitchFamily="-112" charset="0"/>
                <a:cs typeface="Helvetica"/>
              </a:rPr>
              <a:t>opportunities.</a:t>
            </a:r>
          </a:p>
          <a:p>
            <a:pPr marL="320040" indent="-32004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770" dirty="0">
                <a:solidFill>
                  <a:srgbClr val="FFFFFF"/>
                </a:solidFill>
                <a:latin typeface="Helvetica"/>
                <a:ea typeface="Helvetica" pitchFamily="-112" charset="0"/>
                <a:cs typeface="Helvetica"/>
              </a:rPr>
              <a:t>Link to national news and resources.</a:t>
            </a:r>
          </a:p>
          <a:p>
            <a:pPr marL="320040" indent="-32004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770" dirty="0" smtClean="0">
                <a:solidFill>
                  <a:srgbClr val="FFFFFF"/>
                </a:solidFill>
                <a:latin typeface="Helvetica"/>
                <a:ea typeface="Helvetica" pitchFamily="-112" charset="0"/>
                <a:cs typeface="Helvetica"/>
              </a:rPr>
              <a:t>Search for scholarships!</a:t>
            </a:r>
            <a:endParaRPr lang="en-US" sz="1770" dirty="0">
              <a:solidFill>
                <a:srgbClr val="FFFFFF"/>
              </a:solidFill>
              <a:latin typeface="Helvetica"/>
              <a:ea typeface="Helvetica" pitchFamily="-112" charset="0"/>
              <a:cs typeface="Helvetica"/>
            </a:endParaRPr>
          </a:p>
          <a:p>
            <a:pPr algn="ctr">
              <a:defRPr/>
            </a:pPr>
            <a:endParaRPr lang="en-US" sz="177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1" y="1583139"/>
            <a:ext cx="6082648" cy="466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Your Student Profile</a:t>
            </a:r>
          </a:p>
        </p:txBody>
      </p:sp>
      <p:sp>
        <p:nvSpPr>
          <p:cNvPr id="27656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57" y="1364471"/>
            <a:ext cx="6256486" cy="472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333767" y="3147680"/>
            <a:ext cx="3810312" cy="117878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757957" y="2770479"/>
            <a:ext cx="1485900" cy="3139001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07558" y="2271944"/>
            <a:ext cx="2503320" cy="3105273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100" dirty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algn="ctr"/>
            <a:r>
              <a:rPr lang="en-US" sz="21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Click the links under “My Information” to edit or update sections of your profile. </a:t>
            </a:r>
            <a:r>
              <a:rPr lang="en-US" sz="21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Notice the progress bars and color matches your level of completeness.</a:t>
            </a:r>
            <a:endParaRPr lang="en-US" sz="2100" dirty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algn="ctr"/>
            <a:endParaRPr lang="en-US" sz="2100" dirty="0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926 -0.12367 L 7.04616E-7 3.6452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12188</TotalTime>
  <Words>1149</Words>
  <Application>Microsoft Office PowerPoint</Application>
  <PresentationFormat>On-screen Show (4:3)</PresentationFormat>
  <Paragraphs>138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ＭＳ Ｐゴシック</vt:lpstr>
      <vt:lpstr>Arial</vt:lpstr>
      <vt:lpstr>Calibri</vt:lpstr>
      <vt:lpstr>Georgia</vt:lpstr>
      <vt:lpstr>Helvetica</vt:lpstr>
      <vt:lpstr>Wingdings</vt:lpstr>
      <vt:lpstr>Wingdings 2</vt:lpstr>
      <vt:lpstr>Civic</vt:lpstr>
      <vt:lpstr>Your One-Stop-Shop for Cash for College</vt:lpstr>
      <vt:lpstr>The Basics to Earning Scholarships</vt:lpstr>
      <vt:lpstr>Objectives</vt:lpstr>
      <vt:lpstr>How to Access Scholarships</vt:lpstr>
      <vt:lpstr>How to Access Scholarships</vt:lpstr>
      <vt:lpstr>Creating Your Account</vt:lpstr>
      <vt:lpstr>Creating Your Account</vt:lpstr>
      <vt:lpstr>Welcome to the Student Dashboard!</vt:lpstr>
      <vt:lpstr>Your Student Profile</vt:lpstr>
      <vt:lpstr>Student Profile: Basic Information</vt:lpstr>
      <vt:lpstr>Student Profile: Additional Information</vt:lpstr>
      <vt:lpstr>Student Profile: Schools</vt:lpstr>
      <vt:lpstr>Student Profile: GPA</vt:lpstr>
      <vt:lpstr>Student Profile: Class Rank</vt:lpstr>
      <vt:lpstr>Student Profile: Test Scores</vt:lpstr>
      <vt:lpstr>Student Profile: Activities</vt:lpstr>
      <vt:lpstr>Student Profile: Employment</vt:lpstr>
      <vt:lpstr>Student Profile: Parent/Guardian Information</vt:lpstr>
      <vt:lpstr>Financial Information</vt:lpstr>
      <vt:lpstr>Student Profile: Essays</vt:lpstr>
      <vt:lpstr>Student Profile: Transcripts &amp; References</vt:lpstr>
      <vt:lpstr>Student Profile: Finding Scholarships</vt:lpstr>
      <vt:lpstr>Student Profile: Scholarship Matches</vt:lpstr>
      <vt:lpstr>Student Profile: Scholarships!</vt:lpstr>
      <vt:lpstr>Need Help?</vt:lpstr>
      <vt:lpstr>Access</vt:lpstr>
    </vt:vector>
  </TitlesOfParts>
  <Company>Scholarship America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 Showalter</dc:creator>
  <cp:lastModifiedBy>Brett Rodenbiker</cp:lastModifiedBy>
  <cp:revision>126</cp:revision>
  <dcterms:created xsi:type="dcterms:W3CDTF">2012-03-22T12:48:05Z</dcterms:created>
  <dcterms:modified xsi:type="dcterms:W3CDTF">2017-10-31T01:45:12Z</dcterms:modified>
</cp:coreProperties>
</file>