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871" r:id="rId1"/>
  </p:sldMasterIdLst>
  <p:notesMasterIdLst>
    <p:notesMasterId r:id="rId28"/>
  </p:notesMasterIdLst>
  <p:handoutMasterIdLst>
    <p:handoutMasterId r:id="rId29"/>
  </p:handoutMasterIdLst>
  <p:sldIdLst>
    <p:sldId id="320" r:id="rId2"/>
    <p:sldId id="297" r:id="rId3"/>
    <p:sldId id="25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09" r:id="rId16"/>
    <p:sldId id="311" r:id="rId17"/>
    <p:sldId id="312" r:id="rId18"/>
    <p:sldId id="313" r:id="rId19"/>
    <p:sldId id="322" r:id="rId20"/>
    <p:sldId id="315" r:id="rId21"/>
    <p:sldId id="314" r:id="rId22"/>
    <p:sldId id="321" r:id="rId23"/>
    <p:sldId id="316" r:id="rId24"/>
    <p:sldId id="317" r:id="rId25"/>
    <p:sldId id="323" r:id="rId26"/>
    <p:sldId id="31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2B"/>
    <a:srgbClr val="17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FE30B3-DD02-4E44-9C41-BBDA3991734A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98960A-0005-9548-9E58-64B244D32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9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226714-3904-784E-B35F-F33F02F7146F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FA254A-435E-CC41-9B17-910BC59E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5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7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rgbClr val="1742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98AC7-ACC7-0041-B570-A13DB56FFCB8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C801F4C-C967-484C-A71E-9E3770873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73A2FB-C49C-1D42-AEEB-22A76576021C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71A9-DCDC-7B4F-91E7-0512E29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C326-590C-F141-A4D3-F17D9C0D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B6DCE5-A224-664C-8A48-FABD951FF944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gradFill flip="none" rotWithShape="1">
          <a:gsLst>
            <a:gs pos="97000">
              <a:schemeClr val="accent1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42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0CBE7-1DDC-9E45-ADEC-072BAD565155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DC3C-796B-2D4E-963C-FBFBD8064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D79C3-F096-A045-970B-B081DF0BC071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2AA66F-0AB0-1F45-8A5E-DB189404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22A5C0-CEDB-784A-A273-07A25820BBE0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4592-FCC4-EB4A-AA11-65C349301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174287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40BBF1-8C52-3047-8777-19DB90259220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FB7E188-C99F-634A-AAC7-ADD262D3E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132B9-FFDD-E449-9381-B189C23775B4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1CD4-7442-9743-9408-C9B1B411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A6D7A-E8FE-9A46-B9D3-9D844206AFED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4F3FA2-04E9-924E-A746-BEAD74C3E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6" descr="Colored Boxe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02563" y="1158875"/>
            <a:ext cx="19621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FF3BF86-4D93-1E43-BBEE-CD807339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AA4E5-AA29-F24F-A3A7-2B57A239EF80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C93A-A978-D745-A8B1-AFC976FBA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6007A-E665-7E45-BC26-81F8C12C6A38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4287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000086-6A36-F949-B984-E43D23A95F22}" type="datetime1">
              <a:rPr lang="en-US"/>
              <a:pPr>
                <a:defRPr/>
              </a:pPr>
              <a:t>10/23/15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5A3F59-7BE3-B04F-8BCB-69AABD7AD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74287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2" pitchFamily="-112" charset="2"/>
        <a:buChar char=""/>
        <a:defRPr sz="27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"/>
        <a:defRPr sz="22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-112" charset="2"/>
        <a:buChar char="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-112" charset="2"/>
        <a:buChar char=""/>
        <a:defRPr sz="20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excelbeyond211.dollarsforscholars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filling out a single profile can lead to multiple scholarships.</a:t>
            </a:r>
            <a:endParaRPr lang="en-US" dirty="0"/>
          </a:p>
        </p:txBody>
      </p:sp>
      <p:sp>
        <p:nvSpPr>
          <p:cNvPr id="19459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900" smtClean="0"/>
              <a:t>Your One-Stop-Shop for Cash for College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9461" name="Picture 7" descr="SA_Logo_TypeOnly_clr_white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214938"/>
            <a:ext cx="2352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Basic Information</a:t>
            </a:r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0"/>
            <a:ext cx="6783506" cy="4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7558" y="3182846"/>
            <a:ext cx="2503320" cy="211173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Items marked with a double star ** are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required to move on from each section.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defRPr/>
            </a:pPr>
            <a:r>
              <a:rPr lang="en-US" sz="9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/>
              <a:buChar char="•"/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329296" y="2760462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29296" y="4238711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329296" y="2971600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329296" y="4449849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329296" y="4660987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329296" y="5294576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2329296" y="5505714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329296" y="5998528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Additional Information</a:t>
            </a:r>
          </a:p>
        </p:txBody>
      </p:sp>
      <p:sp>
        <p:nvSpPr>
          <p:cNvPr id="2970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24012"/>
            <a:ext cx="7726822" cy="43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175106"/>
            <a:ext cx="2503320" cy="242419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endParaRPr lang="en-US" sz="900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Items marked with a single star * are part of your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status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bars to show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percent completion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in each section.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700" name="Oval 7"/>
          <p:cNvSpPr>
            <a:spLocks noChangeArrowheads="1"/>
          </p:cNvSpPr>
          <p:nvPr/>
        </p:nvSpPr>
        <p:spPr bwMode="auto">
          <a:xfrm>
            <a:off x="2517957" y="3620965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17957" y="5350858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517957" y="5139720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517957" y="4758651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517957" y="4517007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517957" y="4286736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517957" y="3831994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Schools</a:t>
            </a:r>
          </a:p>
        </p:txBody>
      </p:sp>
      <p:sp>
        <p:nvSpPr>
          <p:cNvPr id="3072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7558" y="2431795"/>
            <a:ext cx="2503320" cy="183430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28600" indent="-228600" algn="ctr"/>
            <a:r>
              <a:rPr lang="en-US" sz="20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Be complete and accurate! </a:t>
            </a:r>
          </a:p>
          <a:p>
            <a:pPr marL="228600" indent="-228600" algn="ctr"/>
            <a:r>
              <a:rPr lang="en-US" sz="8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 algn="ctr"/>
            <a:r>
              <a:rPr lang="en-US" sz="20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This will lead to more scholarship opportunities.</a:t>
            </a:r>
            <a:endParaRPr lang="en-US" sz="200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97013"/>
            <a:ext cx="6351107" cy="46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GPA</a:t>
            </a:r>
          </a:p>
        </p:txBody>
      </p:sp>
      <p:sp>
        <p:nvSpPr>
          <p:cNvPr id="3175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1673224"/>
            <a:ext cx="6891001" cy="43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175106"/>
            <a:ext cx="2503320" cy="3823322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37160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Accuracy is important!</a:t>
            </a:r>
          </a:p>
          <a:p>
            <a:pPr marL="137160">
              <a:defRPr/>
            </a:pPr>
            <a:r>
              <a:rPr lang="en-US" sz="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Data will be compared to your transcript.</a:t>
            </a:r>
          </a:p>
          <a:p>
            <a:pPr marL="228600" indent="-228600"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 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To convert percentages to a 4.0 scale, click the box “My school does not calculate GPA on a 4.0 scale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681182" y="3002509"/>
            <a:ext cx="1626376" cy="1187354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8 0.19917 L 1.6522E-6 -2.788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Class Rank</a:t>
            </a:r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68463"/>
            <a:ext cx="7163582" cy="403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7558" y="2163666"/>
            <a:ext cx="2503320" cy="304589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Class Rank is used along with GPA information.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your school ranks students, you will need to indicate the system used</a:t>
            </a:r>
            <a:r>
              <a:rPr lang="en-US" sz="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your school does not rank students, select “No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”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95331" y="2715904"/>
            <a:ext cx="1146414" cy="65509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0.35827 L -4.34496E-6 2.2417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Test Scores</a:t>
            </a:r>
          </a:p>
        </p:txBody>
      </p:sp>
      <p:sp>
        <p:nvSpPr>
          <p:cNvPr id="3277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54174"/>
            <a:ext cx="8080991" cy="465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80871" y="4080680"/>
            <a:ext cx="2503320" cy="139207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-228600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this button to enter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ALL your information!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944645" y="2900151"/>
            <a:ext cx="196848" cy="133065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0.35827 L -4.34496E-6 2.2417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Activities</a:t>
            </a:r>
          </a:p>
        </p:txBody>
      </p:sp>
      <p:sp>
        <p:nvSpPr>
          <p:cNvPr id="3482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662113"/>
            <a:ext cx="7696318" cy="41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4019" y="3596003"/>
            <a:ext cx="4047809" cy="2164882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ALL school and non-school related extra curricular activities (church, sports, volunteering, etc.).</a:t>
            </a:r>
          </a:p>
          <a:p>
            <a:pPr marL="228600" indent="-228600"/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Scoring depends on the completeness of your 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profile.</a:t>
            </a:r>
            <a:endParaRPr lang="en-US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72841" y="3033707"/>
            <a:ext cx="0" cy="56229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26 -0.00487 L -4.84901E-6 4.3862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Employment</a:t>
            </a:r>
          </a:p>
        </p:txBody>
      </p:sp>
      <p:sp>
        <p:nvSpPr>
          <p:cNvPr id="3584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73225"/>
            <a:ext cx="7155114" cy="444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545161"/>
            <a:ext cx="2503320" cy="1526452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all your employment information.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100" dirty="0" smtClean="0"/>
              <a:t>Student Profile: Parent/Guardian Information</a:t>
            </a: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9284"/>
          <a:stretch/>
        </p:blipFill>
        <p:spPr bwMode="auto">
          <a:xfrm>
            <a:off x="163774" y="1712130"/>
            <a:ext cx="7054900" cy="38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1206" y="923820"/>
            <a:ext cx="2442670" cy="523422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you’re under 18, you need parental consent to apply for scholarships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 Enter your parent information and request consent.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are over 18, you do not need consent but can still enter your parent information.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are under 18 but legally emancipated you can click here.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0012" y="4461495"/>
            <a:ext cx="341194" cy="453634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872" name="Oval 7"/>
          <p:cNvSpPr>
            <a:spLocks noChangeArrowheads="1"/>
          </p:cNvSpPr>
          <p:nvPr/>
        </p:nvSpPr>
        <p:spPr bwMode="auto">
          <a:xfrm>
            <a:off x="1587874" y="4162566"/>
            <a:ext cx="229832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43 -0.39718 L 1.69733E-6 1.449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Scholarship America. November 2013.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77963"/>
            <a:ext cx="5611837" cy="45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47446" y="1117554"/>
            <a:ext cx="2988579" cy="523422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In order to be considered for needs based scholarships, you need to have financial info in your profile.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There are three different methods of financial info, you can use one or all of them. Check with your local chapter to confirm which method they use.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do not want to be eligible for needs based scholarships, you can click the “I do not wish to include financial information button”.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975828" y="2461409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15209" y="3182464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51419" y="3980844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The Basics to Earning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2500" y="1600200"/>
            <a:ext cx="8039100" cy="4525963"/>
          </a:xfrm>
        </p:spPr>
        <p:txBody>
          <a:bodyPr/>
          <a:lstStyle/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Visit: </a:t>
            </a:r>
            <a:r>
              <a:rPr lang="en-US" dirty="0">
                <a:latin typeface="Arial" pitchFamily="-112" charset="0"/>
                <a:ea typeface="Arial" pitchFamily="-112" charset="0"/>
                <a:cs typeface="Arial" pitchFamily="-112" charset="0"/>
                <a:hlinkClick r:id="rId2"/>
              </a:rPr>
              <a:t>http://excelbeyond211.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2"/>
              </a:rPr>
              <a:t>dollarsforscholars.org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website.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Complete the FREE online profile.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Match to scholarship opportunities from local chapters, if available.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Gain access to MORE scholarships from Scholarship America</a:t>
            </a:r>
            <a:r>
              <a:rPr lang="en-US" baseline="300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®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Apply for scholarships!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Essays</a:t>
            </a:r>
          </a:p>
        </p:txBody>
      </p:sp>
      <p:sp>
        <p:nvSpPr>
          <p:cNvPr id="3892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8036"/>
          <a:stretch/>
        </p:blipFill>
        <p:spPr bwMode="auto">
          <a:xfrm>
            <a:off x="163774" y="1678674"/>
            <a:ext cx="7104814" cy="414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32108" y="1715633"/>
            <a:ext cx="1924335" cy="4111959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Provide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 300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word essay on your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goals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and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aspirations.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Provide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 300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word essay on any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unusual circumstances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you may have experienced in your life.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700" smtClean="0"/>
              <a:t>Student Profile: Transcripts &amp; References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5885" y="1626975"/>
            <a:ext cx="2503320" cy="4464408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to add your counselor/registrar information to request transcript information.</a:t>
            </a:r>
          </a:p>
          <a:p>
            <a:endParaRPr lang="en-US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to add reference information to request a recommendation.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37897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758949"/>
            <a:ext cx="6462210" cy="389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727073" y="3197591"/>
            <a:ext cx="1928812" cy="3651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Oval 7"/>
          <p:cNvSpPr>
            <a:spLocks noChangeArrowheads="1"/>
          </p:cNvSpPr>
          <p:nvPr/>
        </p:nvSpPr>
        <p:spPr bwMode="auto">
          <a:xfrm>
            <a:off x="5027110" y="4877532"/>
            <a:ext cx="1628775" cy="3635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3991" r="8218" b="6251"/>
          <a:stretch/>
        </p:blipFill>
        <p:spPr bwMode="auto">
          <a:xfrm>
            <a:off x="304800" y="1471597"/>
            <a:ext cx="7747379" cy="475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Finding Scholarships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2128772" y="5915528"/>
            <a:ext cx="2301754" cy="406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78490" y="4590220"/>
            <a:ext cx="1992752" cy="132530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307558" y="3664503"/>
            <a:ext cx="2503320" cy="185143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After completing your profile as much as possible, begin your scholarship search here. </a:t>
            </a:r>
          </a:p>
          <a:p>
            <a:pPr marL="228600" indent="-228600">
              <a:buFont typeface="Arial"/>
              <a:buChar char="•"/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39 -0.00208 L -4.12704E-6 -6.9939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4925" r="3918" b="14925"/>
          <a:stretch/>
        </p:blipFill>
        <p:spPr bwMode="auto">
          <a:xfrm>
            <a:off x="413984" y="1749597"/>
            <a:ext cx="7945067" cy="405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Scholarship Matches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5152" y="4885899"/>
            <a:ext cx="6920373" cy="137849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17475"/>
            <a:r>
              <a:rPr lang="en-US" sz="19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any scholarships you match to contain any custom eligibility questions, you will need to answer them first.  </a:t>
            </a:r>
            <a:endParaRPr lang="en-US" sz="19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39943" name="Oval 10"/>
          <p:cNvSpPr>
            <a:spLocks noChangeArrowheads="1"/>
          </p:cNvSpPr>
          <p:nvPr/>
        </p:nvSpPr>
        <p:spPr bwMode="auto">
          <a:xfrm>
            <a:off x="5518813" y="3570708"/>
            <a:ext cx="1600200" cy="4111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44102" y="4162567"/>
            <a:ext cx="225189" cy="900752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53 0.26458 L -4.72222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14319" r="8462" b="7511"/>
          <a:stretch/>
        </p:blipFill>
        <p:spPr bwMode="auto">
          <a:xfrm>
            <a:off x="1473958" y="1764396"/>
            <a:ext cx="7424382" cy="448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Scholarships!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740" y="1884230"/>
            <a:ext cx="2503320" cy="391160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Additional </a:t>
            </a: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essay or reference 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information may </a:t>
            </a: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be required before submitting some applications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buFont typeface="Arial" pitchFamily="-112" charset="0"/>
              <a:buChar char="•"/>
            </a:pP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Double check that your 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profile is as complete as possible.</a:t>
            </a: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endParaRPr lang="en-US" sz="1700" dirty="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To submit for a scholarship, you MUST click the “Submit  App” button!</a:t>
            </a: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40967" name="Oval 11"/>
          <p:cNvSpPr>
            <a:spLocks noChangeArrowheads="1"/>
          </p:cNvSpPr>
          <p:nvPr/>
        </p:nvSpPr>
        <p:spPr bwMode="auto">
          <a:xfrm>
            <a:off x="6428096" y="5128713"/>
            <a:ext cx="2333767" cy="63348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52131" y="3234519"/>
            <a:ext cx="3971499" cy="2019869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0.22916 L 1.38889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Scholarship America. November 2013.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1925"/>
            <a:ext cx="8351406" cy="457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3511" y="3425587"/>
            <a:ext cx="4749422" cy="199257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Check out the Help section for instructional documents and videos.</a:t>
            </a:r>
            <a:endParaRPr lang="en-US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have any questions or need technical assistance, click on the gray support tab and enter a help ticket.</a:t>
            </a:r>
            <a:endParaRPr lang="en-US" dirty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300468" y="5543721"/>
            <a:ext cx="1097280" cy="3657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0501" y="3152633"/>
            <a:ext cx="3880002" cy="1542197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0.22916 L 1.38889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/>
          <a:srcRect l="18747" r="3000" b="6000"/>
          <a:stretch>
            <a:fillRect/>
          </a:stretch>
        </p:blipFill>
        <p:spPr bwMode="auto">
          <a:xfrm>
            <a:off x="457200" y="1535113"/>
            <a:ext cx="63627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Access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07558" y="2431795"/>
            <a:ext cx="2503320" cy="293166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R</a:t>
            </a:r>
            <a:r>
              <a:rPr lang="en-US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eturn to this page regularly to update your profile and view scholarship opportunities. </a:t>
            </a:r>
          </a:p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Parents, counselors and references would also login from here. </a:t>
            </a:r>
            <a:endParaRPr lang="en-US" dirty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9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542017" y="2996189"/>
            <a:ext cx="2401028" cy="87306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993" name="Oval 7"/>
          <p:cNvSpPr>
            <a:spLocks noChangeArrowheads="1"/>
          </p:cNvSpPr>
          <p:nvPr/>
        </p:nvSpPr>
        <p:spPr bwMode="auto">
          <a:xfrm>
            <a:off x="1676400" y="3511550"/>
            <a:ext cx="1776413" cy="884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47 -0.21713 L -4.16667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1063" y="1600200"/>
            <a:ext cx="80391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Learn how to access the student profile.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Learn the different components of the student profile.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Understand how to match and apply for scholarships.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Earn scholarships, attend college, and graduate!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How to Access Scholarships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/>
          <a:srcRect l="18747" r="3000" b="6000"/>
          <a:stretch>
            <a:fillRect/>
          </a:stretch>
        </p:blipFill>
        <p:spPr bwMode="auto">
          <a:xfrm>
            <a:off x="2324100" y="1574800"/>
            <a:ext cx="63627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0233" y="2445821"/>
            <a:ext cx="2503320" cy="2837516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Visit ANY chapter website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  <a:endParaRPr lang="en-US" sz="1000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on the student &amp; parent login tab.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to login.</a:t>
            </a:r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253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20001" y="3267526"/>
            <a:ext cx="4255169" cy="597053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920001" y="4146824"/>
            <a:ext cx="748997" cy="618767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19 0.58962 L -1.4127E-6 1.648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25 0.1534 L -8.32031E-7 3.79454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How to Access Scholarships</a:t>
            </a:r>
          </a:p>
        </p:txBody>
      </p:sp>
      <p:sp>
        <p:nvSpPr>
          <p:cNvPr id="2356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0" y="1407482"/>
            <a:ext cx="8595387" cy="44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5247" y="3086126"/>
            <a:ext cx="2503320" cy="2502357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you’re a new user, create your account here.</a:t>
            </a:r>
          </a:p>
          <a:p>
            <a:pPr marL="118872" indent="-228600">
              <a:spcBef>
                <a:spcPct val="20000"/>
              </a:spcBef>
              <a:defRPr/>
            </a:pPr>
            <a:r>
              <a:rPr lang="en-US" sz="10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   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already have an account, log-in here.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44454" y="3766328"/>
            <a:ext cx="2210937" cy="30070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60873" y="4862154"/>
            <a:ext cx="199451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674542" y="3991894"/>
            <a:ext cx="569912" cy="2873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02 -0.04933 L 1.81534E-6 7.3182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54 -2.95507E-6 L -3.47449E-6 -2.955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Creating Your 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7558" y="1541877"/>
            <a:ext cx="2503320" cy="452987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endParaRPr lang="en-US" dirty="0" smtClean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Start by entering the name of your high school.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your school name returns too many results, you can filter by the city/state/zip code your school is located in</a:t>
            </a:r>
          </a:p>
          <a:p>
            <a:pPr marL="228600" indent="-228600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   </a:t>
            </a:r>
            <a:endParaRPr lang="en-US" sz="8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on “Choose This School” when your high school appears.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458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 bwMode="auto">
          <a:xfrm>
            <a:off x="197254" y="1541877"/>
            <a:ext cx="6058640" cy="45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060814" y="1787857"/>
            <a:ext cx="4246744" cy="89552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001266" y="3945430"/>
            <a:ext cx="1153875" cy="2016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07431 L -1.38889E-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493340"/>
            <a:ext cx="5385711" cy="46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Creating Your 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0829" y="2000393"/>
            <a:ext cx="2503320" cy="379891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Start filling out your profile by entering your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information</a:t>
            </a: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Once this is complete, you will receive an email to verify your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email address, </a:t>
            </a: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and will then be directed to the student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dashboard to establish your password.</a:t>
            </a:r>
            <a:endParaRPr lang="en-US" sz="17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560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985752" y="2478064"/>
            <a:ext cx="1563732" cy="47621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33 -0.12784 L 4.21034E-6 3.4506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Welcome to the Student Dashboard!</a:t>
            </a:r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7558" y="2192576"/>
            <a:ext cx="2503320" cy="356964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   </a:t>
            </a:r>
          </a:p>
          <a:p>
            <a:pPr>
              <a:spcBef>
                <a:spcPct val="20000"/>
              </a:spcBef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The Student Dashboard lets you…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View your progress.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View local </a:t>
            </a:r>
            <a:r>
              <a:rPr lang="en-US" sz="1770" dirty="0" smtClean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chapter matches and </a:t>
            </a: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opportunities.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Link to national news and resources.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 smtClean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Search for scholarships!</a:t>
            </a:r>
            <a:endParaRPr lang="en-US" sz="1770" dirty="0">
              <a:solidFill>
                <a:srgbClr val="FFFFFF"/>
              </a:solidFill>
              <a:latin typeface="Helvetica"/>
              <a:ea typeface="Helvetica" pitchFamily="-112" charset="0"/>
              <a:cs typeface="Helvetica"/>
            </a:endParaRPr>
          </a:p>
          <a:p>
            <a:pPr algn="ctr">
              <a:defRPr/>
            </a:pPr>
            <a:endParaRPr lang="en-US" sz="177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1" y="1583139"/>
            <a:ext cx="6082648" cy="46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Your Student Profile</a:t>
            </a:r>
          </a:p>
        </p:txBody>
      </p:sp>
      <p:sp>
        <p:nvSpPr>
          <p:cNvPr id="2765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7" y="1364471"/>
            <a:ext cx="6256486" cy="472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333767" y="3147680"/>
            <a:ext cx="3810312" cy="11787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57957" y="2770479"/>
            <a:ext cx="1485900" cy="313900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07558" y="2271944"/>
            <a:ext cx="2503320" cy="310527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algn="ctr"/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the links under “My Information” to edit or update sections of your profile. 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Notice the progress bars and color matches your level of completeness.</a:t>
            </a:r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algn="ctr"/>
            <a:endParaRPr lang="en-US" sz="2100" dirty="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26 -0.12367 L 7.04616E-7 3.645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12080</TotalTime>
  <Words>1067</Words>
  <Application>Microsoft Macintosh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Your One-Stop-Shop for Cash for College</vt:lpstr>
      <vt:lpstr>The Basics to Earning Scholarships</vt:lpstr>
      <vt:lpstr>Objectives</vt:lpstr>
      <vt:lpstr>How to Access Scholarships</vt:lpstr>
      <vt:lpstr>How to Access Scholarships</vt:lpstr>
      <vt:lpstr>Creating Your Account</vt:lpstr>
      <vt:lpstr>Creating Your Account</vt:lpstr>
      <vt:lpstr>Welcome to the Student Dashboard!</vt:lpstr>
      <vt:lpstr>Your Student Profile</vt:lpstr>
      <vt:lpstr>Student Profile: Basic Information</vt:lpstr>
      <vt:lpstr>Student Profile: Additional Information</vt:lpstr>
      <vt:lpstr>Student Profile: Schools</vt:lpstr>
      <vt:lpstr>Student Profile: GPA</vt:lpstr>
      <vt:lpstr>Student Profile: Class Rank</vt:lpstr>
      <vt:lpstr>Student Profile: Test Scores</vt:lpstr>
      <vt:lpstr>Student Profile: Activities</vt:lpstr>
      <vt:lpstr>Student Profile: Employment</vt:lpstr>
      <vt:lpstr>Student Profile: Parent/Guardian Information</vt:lpstr>
      <vt:lpstr>Financial Information</vt:lpstr>
      <vt:lpstr>Student Profile: Essays</vt:lpstr>
      <vt:lpstr>Student Profile: Transcripts &amp; References</vt:lpstr>
      <vt:lpstr>Student Profile: Finding Scholarships</vt:lpstr>
      <vt:lpstr>Student Profile: Scholarship Matches</vt:lpstr>
      <vt:lpstr>Student Profile: Scholarships!</vt:lpstr>
      <vt:lpstr>Need Help?</vt:lpstr>
      <vt:lpstr>Access</vt:lpstr>
    </vt:vector>
  </TitlesOfParts>
  <Company>Scholarship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Showalter</dc:creator>
  <cp:lastModifiedBy>Susan Quinlan</cp:lastModifiedBy>
  <cp:revision>94</cp:revision>
  <dcterms:created xsi:type="dcterms:W3CDTF">2012-03-22T12:48:05Z</dcterms:created>
  <dcterms:modified xsi:type="dcterms:W3CDTF">2015-10-23T19:05:51Z</dcterms:modified>
</cp:coreProperties>
</file>