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325" r:id="rId5"/>
    <p:sldId id="327" r:id="rId6"/>
    <p:sldId id="347" r:id="rId7"/>
    <p:sldId id="348" r:id="rId8"/>
    <p:sldId id="349" r:id="rId9"/>
    <p:sldId id="353" r:id="rId10"/>
    <p:sldId id="358" r:id="rId11"/>
    <p:sldId id="355" r:id="rId12"/>
    <p:sldId id="356" r:id="rId13"/>
    <p:sldId id="350" r:id="rId14"/>
    <p:sldId id="357" r:id="rId15"/>
    <p:sldId id="351" r:id="rId16"/>
    <p:sldId id="30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 Sowder" initials="JS" lastIdx="28" clrIdx="0"/>
  <p:cmAuthor id="1" name="Carla Zetina" initials="CZ" lastIdx="7" clrIdx="1"/>
  <p:cmAuthor id="2" name="Danielle Tornquist" initials="DT" lastIdx="9" clrIdx="2"/>
  <p:cmAuthor id="3" name="Callie Hartmann" initials="CH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37C"/>
    <a:srgbClr val="E56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7" autoAdjust="0"/>
    <p:restoredTop sz="94056" autoAdjust="0"/>
  </p:normalViewPr>
  <p:slideViewPr>
    <p:cSldViewPr snapToGrid="0" snapToObjects="1">
      <p:cViewPr>
        <p:scale>
          <a:sx n="117" d="100"/>
          <a:sy n="117" d="100"/>
        </p:scale>
        <p:origin x="-72" y="13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8-27T13:25:20.417" idx="1">
    <p:pos x="7229" y="760"/>
    <p:text>Most fields are not dropdowns so I would say something like, 
Complete every field in the form. If you do not have an amount for any field, please enter 0 (zero).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5270-5D29-4AEB-BEA0-B48285C315B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3C3-4700-413B-B691-2F1A1AC0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9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5D59F-B25C-7C4A-9FBA-49CB1AC000B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ECD9AD-3DAF-DA4F-B984-CC53C5EF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3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3773105"/>
            <a:ext cx="5757333" cy="828673"/>
          </a:xfrm>
        </p:spPr>
        <p:txBody>
          <a:bodyPr/>
          <a:lstStyle>
            <a:lvl1pPr algn="ctr">
              <a:defRPr sz="36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4675796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Month XX, 2019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46B431AF-E44D-E741-A1D6-52DA2F55ECAD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="" xmlns:a16="http://schemas.microsoft.com/office/drawing/2014/main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="" xmlns:a16="http://schemas.microsoft.com/office/drawing/2014/main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2195337"/>
            <a:ext cx="4263572" cy="11938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F8BF5948-B4A0-9A40-8E24-FB143AFF1181}"/>
              </a:ext>
            </a:extLst>
          </p:cNvPr>
          <p:cNvSpPr/>
          <p:nvPr userDrawn="1"/>
        </p:nvSpPr>
        <p:spPr>
          <a:xfrm rot="16200000" flipH="1">
            <a:off x="6840255" y="-1045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43" b="149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00" l="7133" r="90000">
                        <a14:foregroundMark x1="15867" y1="85400" x2="15867" y2="85400"/>
                        <a14:foregroundMark x1="8600" y1="89800" x2="8600" y2="89800"/>
                        <a14:foregroundMark x1="7133" y1="97200" x2="7133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29" y="2330194"/>
            <a:ext cx="6814752" cy="45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9BC4FE-1D85-5F47-9525-BCE255F44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208" y="3140764"/>
            <a:ext cx="2279375" cy="223890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3EA7A41D-E17A-8544-88D8-5153A7DCB7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2794" y="1151900"/>
            <a:ext cx="3354199" cy="395289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A75430B4-1BF8-1845-96D9-BF620092E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7055" y="344488"/>
            <a:ext cx="4797632" cy="5842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DC88E-48BE-6546-A40B-E79E97A6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FB551A-4D1F-0446-AE16-CA03C34EF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3653DA-91F1-004E-8C9C-4C5BBBB07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5E7075-412E-D04C-ACB3-C57DB4B2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96162B-6A87-9243-8492-CB0ABB85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EA6ACD3-863F-154F-99A3-E1F9638AA16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0889" y="737549"/>
            <a:ext cx="4239647" cy="4239647"/>
          </a:xfrm>
          <a:prstGeom prst="diamond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B54EEF7-4A3B-9342-9D09-F4A8E3646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01" y="5068887"/>
            <a:ext cx="1852074" cy="1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9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452A4-EE29-A942-90A9-5686102A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151F65-051D-694F-ABE4-216B843E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AA7780-BF46-7D45-98D1-7017C7F5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ark Background Blank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eutral 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99549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vy 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99003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ission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="" xmlns:a16="http://schemas.microsoft.com/office/drawing/2014/main" id="{E9FC664E-5331-8F4D-9DAE-450BBEC47985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="" xmlns:a16="http://schemas.microsoft.com/office/drawing/2014/main" id="{677188B8-7DED-9F4C-89EB-61EB4BC768E0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639A106C-BC46-BE46-AA91-8FE12F5D1356}"/>
              </a:ext>
            </a:extLst>
          </p:cNvPr>
          <p:cNvSpPr/>
          <p:nvPr userDrawn="1"/>
        </p:nvSpPr>
        <p:spPr>
          <a:xfrm>
            <a:off x="0" y="10493"/>
            <a:ext cx="6102079" cy="6858000"/>
          </a:xfrm>
          <a:custGeom>
            <a:avLst/>
            <a:gdLst>
              <a:gd name="connsiteX0" fmla="*/ 0 w 6102079"/>
              <a:gd name="connsiteY0" fmla="*/ 0 h 6858000"/>
              <a:gd name="connsiteX1" fmla="*/ 3557995 w 6102079"/>
              <a:gd name="connsiteY1" fmla="*/ 0 h 6858000"/>
              <a:gd name="connsiteX2" fmla="*/ 6102079 w 6102079"/>
              <a:gd name="connsiteY2" fmla="*/ 2415089 h 6858000"/>
              <a:gd name="connsiteX3" fmla="*/ 5020596 w 6102079"/>
              <a:gd name="connsiteY3" fmla="*/ 3441738 h 6858000"/>
              <a:gd name="connsiteX4" fmla="*/ 6089924 w 6102079"/>
              <a:gd name="connsiteY4" fmla="*/ 4456848 h 6858000"/>
              <a:gd name="connsiteX5" fmla="*/ 3560520 w 6102079"/>
              <a:gd name="connsiteY5" fmla="*/ 6858000 h 6858000"/>
              <a:gd name="connsiteX6" fmla="*/ 0 w 6102079"/>
              <a:gd name="connsiteY6" fmla="*/ 6858000 h 6858000"/>
              <a:gd name="connsiteX7" fmla="*/ 0 w 610207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9" h="6858000">
                <a:moveTo>
                  <a:pt x="0" y="0"/>
                </a:moveTo>
                <a:lnTo>
                  <a:pt x="3557995" y="0"/>
                </a:lnTo>
                <a:lnTo>
                  <a:pt x="6102079" y="2415089"/>
                </a:lnTo>
                <a:lnTo>
                  <a:pt x="5020596" y="3441738"/>
                </a:lnTo>
                <a:lnTo>
                  <a:pt x="6089924" y="4456848"/>
                </a:lnTo>
                <a:lnTo>
                  <a:pt x="356052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="" xmlns:a16="http://schemas.microsoft.com/office/drawing/2014/main" id="{8A2C6D33-CDD1-E442-9EFC-EBA44823C1CB}"/>
              </a:ext>
            </a:extLst>
          </p:cNvPr>
          <p:cNvSpPr/>
          <p:nvPr userDrawn="1"/>
        </p:nvSpPr>
        <p:spPr>
          <a:xfrm>
            <a:off x="6110946" y="0"/>
            <a:ext cx="6102074" cy="6858000"/>
          </a:xfrm>
          <a:custGeom>
            <a:avLst/>
            <a:gdLst>
              <a:gd name="connsiteX0" fmla="*/ 2556238 w 6102074"/>
              <a:gd name="connsiteY0" fmla="*/ 0 h 6858000"/>
              <a:gd name="connsiteX1" fmla="*/ 6102074 w 6102074"/>
              <a:gd name="connsiteY1" fmla="*/ 0 h 6858000"/>
              <a:gd name="connsiteX2" fmla="*/ 6102074 w 6102074"/>
              <a:gd name="connsiteY2" fmla="*/ 6858000 h 6858000"/>
              <a:gd name="connsiteX3" fmla="*/ 2529403 w 6102074"/>
              <a:gd name="connsiteY3" fmla="*/ 6858000 h 6858000"/>
              <a:gd name="connsiteX4" fmla="*/ 0 w 6102074"/>
              <a:gd name="connsiteY4" fmla="*/ 4456848 h 6858000"/>
              <a:gd name="connsiteX5" fmla="*/ 1081484 w 6102074"/>
              <a:gd name="connsiteY5" fmla="*/ 3430200 h 6858000"/>
              <a:gd name="connsiteX6" fmla="*/ 12156 w 6102074"/>
              <a:gd name="connsiteY6" fmla="*/ 2415089 h 6858000"/>
              <a:gd name="connsiteX7" fmla="*/ 2556238 w 61020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4" h="6858000">
                <a:moveTo>
                  <a:pt x="2556238" y="0"/>
                </a:moveTo>
                <a:lnTo>
                  <a:pt x="6102074" y="0"/>
                </a:lnTo>
                <a:lnTo>
                  <a:pt x="6102074" y="6858000"/>
                </a:lnTo>
                <a:lnTo>
                  <a:pt x="2529403" y="6858000"/>
                </a:lnTo>
                <a:lnTo>
                  <a:pt x="0" y="4456848"/>
                </a:lnTo>
                <a:lnTo>
                  <a:pt x="1081484" y="3430200"/>
                </a:lnTo>
                <a:lnTo>
                  <a:pt x="12156" y="2415089"/>
                </a:lnTo>
                <a:lnTo>
                  <a:pt x="2556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">
            <a:extLst>
              <a:ext uri="{FF2B5EF4-FFF2-40B4-BE49-F238E27FC236}">
                <a16:creationId xmlns="" xmlns:a16="http://schemas.microsoft.com/office/drawing/2014/main" id="{EC7A2A5C-0AE3-AC4A-8724-6F73F5D0A19C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="" xmlns:a16="http://schemas.microsoft.com/office/drawing/2014/main" id="{3DC19EBF-CAE6-AC4B-A78C-F2F77E9FA024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10DCC976-26DE-DC4B-816F-C0FAE6CFC730}"/>
              </a:ext>
            </a:extLst>
          </p:cNvPr>
          <p:cNvSpPr/>
          <p:nvPr userDrawn="1"/>
        </p:nvSpPr>
        <p:spPr>
          <a:xfrm>
            <a:off x="5020596" y="2425601"/>
            <a:ext cx="2177973" cy="2041759"/>
          </a:xfrm>
          <a:custGeom>
            <a:avLst/>
            <a:gdLst>
              <a:gd name="connsiteX0" fmla="*/ 734010 w 1459770"/>
              <a:gd name="connsiteY0" fmla="*/ 0 h 1385755"/>
              <a:gd name="connsiteX1" fmla="*/ 1459770 w 1459770"/>
              <a:gd name="connsiteY1" fmla="*/ 688962 h 1385755"/>
              <a:gd name="connsiteX2" fmla="*/ 725760 w 1459770"/>
              <a:gd name="connsiteY2" fmla="*/ 1385755 h 1385755"/>
              <a:gd name="connsiteX3" fmla="*/ 0 w 1459770"/>
              <a:gd name="connsiteY3" fmla="*/ 696793 h 1385755"/>
              <a:gd name="connsiteX4" fmla="*/ 734010 w 1459770"/>
              <a:gd name="connsiteY4" fmla="*/ 0 h 13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70" h="1385755">
                <a:moveTo>
                  <a:pt x="734010" y="0"/>
                </a:moveTo>
                <a:lnTo>
                  <a:pt x="1459770" y="688962"/>
                </a:lnTo>
                <a:lnTo>
                  <a:pt x="725760" y="1385755"/>
                </a:lnTo>
                <a:lnTo>
                  <a:pt x="0" y="696793"/>
                </a:lnTo>
                <a:lnTo>
                  <a:pt x="73401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3546DF7-9243-704D-A49A-529DCDF5C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91200" y="1811966"/>
            <a:ext cx="609600" cy="354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614C314-19BF-B248-93D6-0F4DC2379D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1" y="4690354"/>
            <a:ext cx="609599" cy="354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757011"/>
            <a:ext cx="4161312" cy="1325563"/>
          </a:xfrm>
        </p:spPr>
        <p:txBody>
          <a:bodyPr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9" y="2303813"/>
            <a:ext cx="4161312" cy="307570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62FB2C4B-DF89-E948-892A-2E4F3ECC60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9392" y="2303813"/>
            <a:ext cx="3639209" cy="3075709"/>
          </a:xfrm>
        </p:spPr>
        <p:txBody>
          <a:bodyPr/>
          <a:lstStyle>
            <a:lvl1pPr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169F16B-C625-C94F-B87F-E5473430AC1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9392" y="720436"/>
            <a:ext cx="3639210" cy="1405247"/>
          </a:xfrm>
        </p:spPr>
        <p:txBody>
          <a:bodyPr anchor="b"/>
          <a:lstStyle>
            <a:lvl1pPr>
              <a:defRPr sz="3200">
                <a:solidFill>
                  <a:srgbClr val="E56954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6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2953302"/>
            <a:ext cx="5757333" cy="828673"/>
          </a:xfrm>
        </p:spPr>
        <p:txBody>
          <a:bodyPr/>
          <a:lstStyle>
            <a:lvl1pPr algn="ctr">
              <a:defRPr sz="20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Use this cover for presentations aimed at corporate audience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3919049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Date of the presentation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="" xmlns:a16="http://schemas.microsoft.com/office/drawing/2014/main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46B431AF-E44D-E741-A1D6-52DA2F55ECAD}"/>
              </a:ext>
            </a:extLst>
          </p:cNvPr>
          <p:cNvSpPr/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="" xmlns:a16="http://schemas.microsoft.com/office/drawing/2014/main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1322984"/>
            <a:ext cx="4263572" cy="1193800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="" xmlns:a16="http://schemas.microsoft.com/office/drawing/2014/main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93021" y="4847032"/>
            <a:ext cx="3016302" cy="120372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66000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48" y="1620986"/>
            <a:ext cx="7638304" cy="3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F868A2-EF23-E04C-8998-39C1112CE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23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469" y="5703376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8719" y="2260756"/>
            <a:ext cx="2619703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C20CF9A-6E1C-434B-8602-A422277B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4B22651D-9195-BA49-9B7B-A18C9E37CB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4542" y="2260756"/>
            <a:ext cx="2584231" cy="2668594"/>
          </a:xfrm>
          <a:prstGeom prst="rect">
            <a:avLst/>
          </a:prstGeom>
          <a:solidFill>
            <a:schemeClr val="bg2"/>
          </a:solidFill>
          <a:ln>
            <a:noFill/>
            <a:prstDash val="dash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="" xmlns:a16="http://schemas.microsoft.com/office/drawing/2014/main" id="{89DB080D-D4EA-4347-A8A3-5FA27303CF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74893" y="2260756"/>
            <a:ext cx="2674445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CE2A8924-04C2-F74E-8FFF-DB3C1A01A6B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00292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C053D901-3D88-7C47-A1C6-E8A9B9A4269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59718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8C3EBE77-8DFA-8E49-9A11-879F54648E4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70895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B26CAC4-7859-A840-8974-8B8E5CD5CA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474893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2CC8FA9-BA09-984C-9944-AF8CEC8C48D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487010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621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BE3BD7-3FB4-194A-B758-6412768BF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61"/>
          <a:stretch/>
        </p:blipFill>
        <p:spPr>
          <a:xfrm>
            <a:off x="6515100" y="-1"/>
            <a:ext cx="5676900" cy="6892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2091"/>
            <a:ext cx="53456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Introductions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9168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50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9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956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956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8F40802-EA29-3E45-8C52-7B9B2F1E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2791FA-C548-5F43-8505-E2762366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D77DAA-D8BA-1D4B-94E6-62C1B1AF4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3937" y="6356350"/>
            <a:ext cx="70757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8/2/2019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DB853D-9BC1-D242-BAEF-8F7C55749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Scholarship America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97785D-B313-404E-8A54-9AB8CD7B3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675" r:id="rId3"/>
    <p:sldLayoutId id="2147483691" r:id="rId4"/>
    <p:sldLayoutId id="2147483679" r:id="rId5"/>
    <p:sldLayoutId id="2147483698" r:id="rId6"/>
    <p:sldLayoutId id="2147483685" r:id="rId7"/>
    <p:sldLayoutId id="2147483676" r:id="rId8"/>
    <p:sldLayoutId id="2147483692" r:id="rId9"/>
    <p:sldLayoutId id="2147483681" r:id="rId10"/>
    <p:sldLayoutId id="2147483677" r:id="rId11"/>
    <p:sldLayoutId id="2147483686" r:id="rId12"/>
    <p:sldLayoutId id="2147483678" r:id="rId13"/>
    <p:sldLayoutId id="2147483687" r:id="rId14"/>
    <p:sldLayoutId id="2147483689" r:id="rId15"/>
    <p:sldLayoutId id="2147483696" r:id="rId16"/>
    <p:sldLayoutId id="2147483693" r:id="rId17"/>
    <p:sldLayoutId id="2147483695" r:id="rId18"/>
    <p:sldLayoutId id="2147483702" r:id="rId19"/>
    <p:sldLayoutId id="2147483701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Rockwell Nova" panose="020605030202050204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♦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110" y="3119466"/>
            <a:ext cx="7954756" cy="1325563"/>
          </a:xfrm>
        </p:spPr>
        <p:txBody>
          <a:bodyPr/>
          <a:lstStyle/>
          <a:p>
            <a:r>
              <a:rPr lang="en-US" dirty="0" smtClean="0"/>
              <a:t>Granting Consent / Completing Financial Information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Granting Consent, Pages 2 – 5</a:t>
            </a:r>
            <a:br>
              <a:rPr lang="en-US" sz="1800" dirty="0" smtClean="0"/>
            </a:br>
            <a:r>
              <a:rPr lang="en-US" sz="1800" dirty="0" smtClean="0"/>
              <a:t>Completing Financial Information, Pages 6 - 12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" y="5140196"/>
            <a:ext cx="3121158" cy="12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60" y="1631129"/>
            <a:ext cx="8781857" cy="4851435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/>
              <a:t>Completing Financial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33293" y="1190176"/>
            <a:ext cx="3148936" cy="45243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 </a:t>
            </a:r>
            <a:r>
              <a:rPr lang="en-US" dirty="0">
                <a:solidFill>
                  <a:schemeClr val="bg1"/>
                </a:solidFill>
              </a:rPr>
              <a:t>sure to scroll down to ensure that all questions are answered.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complete, click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Save and Submit Financial Information </a:t>
            </a:r>
            <a:r>
              <a:rPr lang="en-US" dirty="0" smtClean="0">
                <a:solidFill>
                  <a:schemeClr val="bg1"/>
                </a:solidFill>
              </a:rPr>
              <a:t>Now.”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you need to exit before </a:t>
            </a:r>
            <a:r>
              <a:rPr lang="en-US" dirty="0" smtClean="0">
                <a:solidFill>
                  <a:schemeClr val="bg1"/>
                </a:solidFill>
              </a:rPr>
              <a:t>the form is complete, </a:t>
            </a:r>
            <a:r>
              <a:rPr lang="en-US" dirty="0">
                <a:solidFill>
                  <a:schemeClr val="bg1"/>
                </a:solidFill>
              </a:rPr>
              <a:t>click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“Save and Submit Financial Information Later”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save your progress. </a:t>
            </a:r>
          </a:p>
        </p:txBody>
      </p:sp>
    </p:spTree>
    <p:extLst>
      <p:ext uri="{BB962C8B-B14F-4D97-AF65-F5344CB8AC3E}">
        <p14:creationId xmlns:p14="http://schemas.microsoft.com/office/powerpoint/2010/main" val="502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9" y="1351363"/>
            <a:ext cx="7488237" cy="962025"/>
          </a:xfrm>
          <a:prstGeom prst="rect">
            <a:avLst/>
          </a:prstGeom>
          <a:noFill/>
          <a:ln w="9525">
            <a:solidFill>
              <a:srgbClr val="3753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7858948" y="1816620"/>
            <a:ext cx="159762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/>
              <a:t>Completing Financial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67359" y="886737"/>
            <a:ext cx="2564250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you click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Save and Submit </a:t>
            </a:r>
            <a:r>
              <a:rPr lang="en-US" dirty="0" smtClean="0">
                <a:solidFill>
                  <a:schemeClr val="bg1"/>
                </a:solidFill>
              </a:rPr>
              <a:t>Now”, </a:t>
            </a:r>
            <a:r>
              <a:rPr lang="en-US" dirty="0">
                <a:solidFill>
                  <a:schemeClr val="bg1"/>
                </a:solidFill>
              </a:rPr>
              <a:t>you will be prompted with this confirmation screen.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Click “Submit” and you’re all set!</a:t>
            </a:r>
            <a:r>
              <a:rPr lang="en-US" dirty="0">
                <a:solidFill>
                  <a:schemeClr val="bg1"/>
                </a:solidFill>
                <a:cs typeface="Helvetica" pitchFamily="-112" charset="0"/>
              </a:rPr>
              <a:t> </a:t>
            </a:r>
            <a:endParaRPr lang="en-US" dirty="0" smtClean="0">
              <a:solidFill>
                <a:schemeClr val="bg1"/>
              </a:solidFill>
              <a:cs typeface="Helvetica" pitchFamily="-112" charset="0"/>
            </a:endParaRPr>
          </a:p>
          <a:p>
            <a:r>
              <a:rPr lang="en-US" dirty="0" smtClean="0">
                <a:solidFill>
                  <a:schemeClr val="bg1"/>
                </a:solidFill>
                <a:cs typeface="Helvetica" pitchFamily="-112" charset="0"/>
              </a:rPr>
              <a:t>Information cannot be edited after this point.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1" y="3026206"/>
            <a:ext cx="7402871" cy="3207333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6622473" y="4958409"/>
            <a:ext cx="2644886" cy="9238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67359" y="4026587"/>
            <a:ext cx="256425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you click “Save and Submit Later”, you can come back and click “Enter Financial Info” button to submit when ready.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667" r="1667"/>
          <a:stretch/>
        </p:blipFill>
        <p:spPr>
          <a:xfrm>
            <a:off x="3328114" y="1481942"/>
            <a:ext cx="7831766" cy="4874408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Questions or Issues?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4076" y="3735477"/>
            <a:ext cx="2578397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At any time, you may click “Support” on the bottom of the page for Help Desk assistance.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3" y="2243890"/>
            <a:ext cx="6082975" cy="23702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0" y="2287843"/>
            <a:ext cx="10658278" cy="2961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343525" y="3715246"/>
            <a:ext cx="3245054" cy="5702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Granting Consent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88578" y="2008210"/>
            <a:ext cx="3067932" cy="38472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When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your student is under 16 years of age and requests consent from you, you will receive an email with a link to the parent login along with a temporary password.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Click on the link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(or copy and paste the text) provided in the email in order to submit the proper information. 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454" y="1267032"/>
            <a:ext cx="651146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</a:t>
            </a:r>
            <a:r>
              <a:rPr lang="en-US" dirty="0">
                <a:solidFill>
                  <a:schemeClr val="bg1"/>
                </a:solidFill>
              </a:rPr>
              <a:t>If your student is over </a:t>
            </a:r>
            <a:r>
              <a:rPr lang="en-US" dirty="0" smtClean="0">
                <a:solidFill>
                  <a:schemeClr val="bg1"/>
                </a:solidFill>
              </a:rPr>
              <a:t>16 or older, </a:t>
            </a:r>
            <a:r>
              <a:rPr lang="en-US" dirty="0">
                <a:solidFill>
                  <a:schemeClr val="bg1"/>
                </a:solidFill>
              </a:rPr>
              <a:t>you do not need to grant your consent.  You may skip to page 6.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231995" y="3715246"/>
            <a:ext cx="2754093" cy="43313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525" y="1255932"/>
            <a:ext cx="3951694" cy="3737644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0624"/>
            <a:ext cx="7229355" cy="712716"/>
          </a:xfrm>
        </p:spPr>
        <p:txBody>
          <a:bodyPr/>
          <a:lstStyle/>
          <a:p>
            <a:r>
              <a:rPr lang="en-US" dirty="0"/>
              <a:t>Granting Consent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3640" y="1872762"/>
            <a:ext cx="3593592" cy="18097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The link in the email will bring you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here to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login page. Enter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your email and the temporary password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provided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in the email and click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“Login.”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37605" y="3990306"/>
            <a:ext cx="3593592" cy="24191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After clicking “Login,” you will be prompted to set your password in a pop-up 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Enter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the password you would like to use and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click “Save Password.” 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51" y="5069952"/>
            <a:ext cx="4787394" cy="1339478"/>
          </a:xfrm>
          <a:prstGeom prst="rect">
            <a:avLst/>
          </a:prstGeom>
          <a:noFill/>
          <a:ln w="9525">
            <a:solidFill>
              <a:srgbClr val="3753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/>
              <a:t>Granting Consent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4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773" y="1138465"/>
            <a:ext cx="5554414" cy="5112092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372610" y="2813459"/>
            <a:ext cx="1410155" cy="15212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6845" y="1474883"/>
            <a:ext cx="2472159" cy="45243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After setting your password, you will be taken to the parent home page. Here you can review or update your contact information and also access other useful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 grant consent, click on the “Complete Permission and/or Financial Information” link.</a:t>
            </a:r>
          </a:p>
        </p:txBody>
      </p:sp>
    </p:spTree>
    <p:extLst>
      <p:ext uri="{BB962C8B-B14F-4D97-AF65-F5344CB8AC3E}">
        <p14:creationId xmlns:p14="http://schemas.microsoft.com/office/powerpoint/2010/main" val="18320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1138465"/>
            <a:ext cx="6733320" cy="3411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91" y="4770869"/>
            <a:ext cx="6542504" cy="1539413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12" name="Straight Arrow Connector 11"/>
          <p:cNvCxnSpPr>
            <a:stCxn id="18" idx="1"/>
          </p:cNvCxnSpPr>
          <p:nvPr/>
        </p:nvCxnSpPr>
        <p:spPr>
          <a:xfrm flipH="1">
            <a:off x="3754582" y="4770869"/>
            <a:ext cx="3616454" cy="5353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71036" y="3478207"/>
            <a:ext cx="3905159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will be prompted with a popup.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Check the consent box to confirm you wish to grant consent and then click “Submit.”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You’re all set! Your student can now apply for Dollars for Scholars scholarships.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Granting Consent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5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67843" y="2519341"/>
            <a:ext cx="3403194" cy="14292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71036" y="1459105"/>
            <a:ext cx="301566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This box will show your students requesting consent. Click “Grant Consent.”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0" y="1717964"/>
            <a:ext cx="11289456" cy="3432605"/>
          </a:xfrm>
          <a:prstGeom prst="rect">
            <a:avLst/>
          </a:prstGeom>
          <a:noFill/>
          <a:ln w="9525">
            <a:solidFill>
              <a:srgbClr val="3753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292436" y="3255818"/>
            <a:ext cx="3959506" cy="5693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Completing Financial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02074" y="1488332"/>
            <a:ext cx="2649174" cy="38472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When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your student asks you to complete financial information, you will receive an email with a link to the parent login along with login information.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Click on the link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(or copy and paste the text) provided in the email to get to the login page. 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091" y="5785767"/>
            <a:ext cx="651146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</a:t>
            </a:r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dirty="0" smtClean="0">
                <a:solidFill>
                  <a:schemeClr val="bg1"/>
                </a:solidFill>
              </a:rPr>
              <a:t>you’ve already been in and set your parent account password, your email will look slightly different and you will not have the temporary password.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115780" y="3392080"/>
            <a:ext cx="2752111" cy="43313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119" y="5082872"/>
            <a:ext cx="4166702" cy="1098950"/>
          </a:xfrm>
          <a:prstGeom prst="rect">
            <a:avLst/>
          </a:prstGeom>
          <a:ln>
            <a:solidFill>
              <a:srgbClr val="37537C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8543" y="1255932"/>
            <a:ext cx="3701064" cy="3500590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0624"/>
            <a:ext cx="7229355" cy="712716"/>
          </a:xfrm>
        </p:spPr>
        <p:txBody>
          <a:bodyPr/>
          <a:lstStyle/>
          <a:p>
            <a:r>
              <a:rPr lang="en-US" dirty="0"/>
              <a:t>Completing Financial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0034" y="1823072"/>
            <a:ext cx="3593592" cy="18097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The link in the email will bring you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here to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login page. Enter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your email and the temporary password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provided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in the email and click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“Login.”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26223" y="4230961"/>
            <a:ext cx="3593592" cy="24191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After clicking “Login,” you will be prompted to set your password in a pop-up 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Enter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the password you would like to use and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click “Save Password.” 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772" y="1138465"/>
            <a:ext cx="6049663" cy="5567902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165273" y="2896587"/>
            <a:ext cx="1853571" cy="1446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/>
              <a:t>Completing Financial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18844" y="1216544"/>
            <a:ext cx="2472159" cy="42473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After setting your password, you will be taken to the parent home page. Here you can review or update your contact information and also access other useful information.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the “Complete Permission and/or Financial Information” link.</a:t>
            </a:r>
          </a:p>
        </p:txBody>
      </p:sp>
    </p:spTree>
    <p:extLst>
      <p:ext uri="{BB962C8B-B14F-4D97-AF65-F5344CB8AC3E}">
        <p14:creationId xmlns:p14="http://schemas.microsoft.com/office/powerpoint/2010/main" val="42114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981" y="1432137"/>
            <a:ext cx="8203154" cy="3554059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7315200" y="3113846"/>
            <a:ext cx="1906208" cy="14997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/>
              <a:t>Completing Financial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21408" y="2652181"/>
            <a:ext cx="273809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Click “Enter Financial Info” to enter your information.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8613" y="5182290"/>
            <a:ext cx="1054453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buttons you see may vary slightly if you also had another student who requested consent.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An active “Grant Consent” </a:t>
            </a:r>
            <a:r>
              <a:rPr lang="en-US" dirty="0" smtClean="0">
                <a:solidFill>
                  <a:schemeClr val="bg1"/>
                </a:solidFill>
              </a:rPr>
              <a:t>button indicates you still need to grant consent.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 grayed out “Consent Granted” </a:t>
            </a:r>
            <a:r>
              <a:rPr lang="en-US" dirty="0" smtClean="0">
                <a:solidFill>
                  <a:schemeClr val="bg1"/>
                </a:solidFill>
              </a:rPr>
              <a:t>button indicates you’ve already completed your consent.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No button listed at all </a:t>
            </a:r>
            <a:r>
              <a:rPr lang="en-US" dirty="0" smtClean="0">
                <a:solidFill>
                  <a:schemeClr val="bg1"/>
                </a:solidFill>
              </a:rPr>
              <a:t>for consent indicates your student is over 18 and does not need consent.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cholarship America">
      <a:dk1>
        <a:srgbClr val="000000"/>
      </a:dk1>
      <a:lt1>
        <a:srgbClr val="FFFFFF"/>
      </a:lt1>
      <a:dk2>
        <a:srgbClr val="BFCED6"/>
      </a:dk2>
      <a:lt2>
        <a:srgbClr val="DAD9D6"/>
      </a:lt2>
      <a:accent1>
        <a:srgbClr val="E56954"/>
      </a:accent1>
      <a:accent2>
        <a:srgbClr val="1B365D"/>
      </a:accent2>
      <a:accent3>
        <a:srgbClr val="5B7F95"/>
      </a:accent3>
      <a:accent4>
        <a:srgbClr val="F3C3CB"/>
      </a:accent4>
      <a:accent5>
        <a:srgbClr val="F3DD6D"/>
      </a:accent5>
      <a:accent6>
        <a:srgbClr val="8DC8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1ca44310-a791-46fd-8fe0-48f64cfab7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EA6A9A3B8794D9DDF6A3C4D087067" ma:contentTypeVersion="13" ma:contentTypeDescription="Create a new document." ma:contentTypeScope="" ma:versionID="e6692c0cce50cee264f301303fd1af03">
  <xsd:schema xmlns:xsd="http://www.w3.org/2001/XMLSchema" xmlns:xs="http://www.w3.org/2001/XMLSchema" xmlns:p="http://schemas.microsoft.com/office/2006/metadata/properties" xmlns:ns2="1ca44310-a791-46fd-8fe0-48f64cfab725" xmlns:ns3="9a9a6784-d68a-4fe7-bf9a-68102d79aaea" xmlns:ns4="713a5ef2-ccc7-4930-89c0-b3d3127b044f" targetNamespace="http://schemas.microsoft.com/office/2006/metadata/properties" ma:root="true" ma:fieldsID="99ad89690c8f69ba99e3f3aaa7b1c3eb" ns2:_="" ns3:_="" ns4:_="">
    <xsd:import namespace="1ca44310-a791-46fd-8fe0-48f64cfab725"/>
    <xsd:import namespace="9a9a6784-d68a-4fe7-bf9a-68102d79aaea"/>
    <xsd:import namespace="713a5ef2-ccc7-4930-89c0-b3d3127b044f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3:SharedWithUsers" minOccurs="0"/>
                <xsd:element ref="ns3:SharingHintHash" minOccurs="0"/>
                <xsd:element ref="ns3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4310-a791-46fd-8fe0-48f64cfab725" elementFormDefault="qualified">
    <xsd:import namespace="http://schemas.microsoft.com/office/2006/documentManagement/types"/>
    <xsd:import namespace="http://schemas.microsoft.com/office/infopath/2007/PartnerControls"/>
    <xsd:element name="Notes0" ma:index="8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a6784-d68a-4fe7-bf9a-68102d79aae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a5ef2-ccc7-4930-89c0-b3d3127b044f" elementFormDefault="qualified">
    <xsd:import namespace="http://schemas.microsoft.com/office/2006/documentManagement/types"/>
    <xsd:import namespace="http://schemas.microsoft.com/office/infopath/2007/PartnerControls"/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28139-2917-4CD1-9BF9-E2CD8D23E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6C1B9E-3680-4F41-8A5F-AD738D3F0BA4}">
  <ds:schemaRefs>
    <ds:schemaRef ds:uri="1ca44310-a791-46fd-8fe0-48f64cfab72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3a5ef2-ccc7-4930-89c0-b3d3127b044f"/>
    <ds:schemaRef ds:uri="http://purl.org/dc/elements/1.1/"/>
    <ds:schemaRef ds:uri="http://schemas.microsoft.com/office/2006/metadata/properties"/>
    <ds:schemaRef ds:uri="9a9a6784-d68a-4fe7-bf9a-68102d79aae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5BB612-1982-4D0D-945A-43D4CEFED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a44310-a791-46fd-8fe0-48f64cfab725"/>
    <ds:schemaRef ds:uri="9a9a6784-d68a-4fe7-bf9a-68102d79aaea"/>
    <ds:schemaRef ds:uri="713a5ef2-ccc7-4930-89c0-b3d3127b0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31955</TotalTime>
  <Words>721</Words>
  <Application>Microsoft Office PowerPoint</Application>
  <PresentationFormat>Custom</PresentationFormat>
  <Paragraphs>92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Granting Consent / Completing Financial Information  Granting Consent, Pages 2 – 5 Completing Financial Information, Pages 6 - 12</vt:lpstr>
      <vt:lpstr>Granting Consent</vt:lpstr>
      <vt:lpstr>Granting Consent</vt:lpstr>
      <vt:lpstr>Granting Consent</vt:lpstr>
      <vt:lpstr>Granting Consent</vt:lpstr>
      <vt:lpstr>Completing Financial Information</vt:lpstr>
      <vt:lpstr>Completing Financial Information</vt:lpstr>
      <vt:lpstr>Completing Financial Information</vt:lpstr>
      <vt:lpstr>Completing Financial Information</vt:lpstr>
      <vt:lpstr>Completing Financial Information</vt:lpstr>
      <vt:lpstr>Completing Financial Information</vt:lpstr>
      <vt:lpstr>Questions or Issues?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Zetina</dc:creator>
  <cp:lastModifiedBy>Adam Specht</cp:lastModifiedBy>
  <cp:revision>271</cp:revision>
  <cp:lastPrinted>2018-12-17T20:39:07Z</cp:lastPrinted>
  <dcterms:created xsi:type="dcterms:W3CDTF">2018-11-19T19:11:31Z</dcterms:created>
  <dcterms:modified xsi:type="dcterms:W3CDTF">2019-09-20T20:20:46Z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0x010100064EA6A9A3B8794D9DDF6A3C4D087067</vt:lpwstr>
  </property>
  <property fmtid="{D5CDD505-2E9C-101B-9397-08002B2CF9AE}" pid="3" name="AuthorIds_UIVersion_3584">
    <vt:lpwstr>307</vt:lpwstr>
  </property>
</Properties>
</file>