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" saveSubsetFonts="1" autoCompressPictures="0">
  <p:sldMasterIdLst>
    <p:sldMasterId id="2147483871" r:id="rId1"/>
  </p:sldMasterIdLst>
  <p:notesMasterIdLst>
    <p:notesMasterId r:id="rId11"/>
  </p:notesMasterIdLst>
  <p:handoutMasterIdLst>
    <p:handoutMasterId r:id="rId12"/>
  </p:handoutMasterIdLst>
  <p:sldIdLst>
    <p:sldId id="320" r:id="rId2"/>
    <p:sldId id="302" r:id="rId3"/>
    <p:sldId id="303" r:id="rId4"/>
    <p:sldId id="304" r:id="rId5"/>
    <p:sldId id="321" r:id="rId6"/>
    <p:sldId id="322" r:id="rId7"/>
    <p:sldId id="305" r:id="rId8"/>
    <p:sldId id="306" r:id="rId9"/>
    <p:sldId id="323" r:id="rId10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12" charset="0"/>
        <a:ea typeface="ＭＳ Ｐゴシック" pitchFamily="-112" charset="-128"/>
        <a:cs typeface="ＭＳ Ｐゴシック" pitchFamily="-112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12" charset="0"/>
        <a:ea typeface="ＭＳ Ｐゴシック" pitchFamily="-112" charset="-128"/>
        <a:cs typeface="ＭＳ Ｐゴシック" pitchFamily="-112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12" charset="0"/>
        <a:ea typeface="ＭＳ Ｐゴシック" pitchFamily="-112" charset="-128"/>
        <a:cs typeface="ＭＳ Ｐゴシック" pitchFamily="-112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12" charset="0"/>
        <a:ea typeface="ＭＳ Ｐゴシック" pitchFamily="-112" charset="-128"/>
        <a:cs typeface="ＭＳ Ｐゴシック" pitchFamily="-112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12" charset="0"/>
        <a:ea typeface="ＭＳ Ｐゴシック" pitchFamily="-112" charset="-128"/>
        <a:cs typeface="ＭＳ Ｐゴシック" pitchFamily="-112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112" charset="0"/>
        <a:ea typeface="ＭＳ Ｐゴシック" pitchFamily="-112" charset="-128"/>
        <a:cs typeface="ＭＳ Ｐゴシック" pitchFamily="-112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112" charset="0"/>
        <a:ea typeface="ＭＳ Ｐゴシック" pitchFamily="-112" charset="-128"/>
        <a:cs typeface="ＭＳ Ｐゴシック" pitchFamily="-112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112" charset="0"/>
        <a:ea typeface="ＭＳ Ｐゴシック" pitchFamily="-112" charset="-128"/>
        <a:cs typeface="ＭＳ Ｐゴシック" pitchFamily="-112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112" charset="0"/>
        <a:ea typeface="ＭＳ Ｐゴシック" pitchFamily="-112" charset="-128"/>
        <a:cs typeface="ＭＳ Ｐゴシック" pitchFamily="-112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E7645"/>
    <a:srgbClr val="7A142B"/>
    <a:srgbClr val="1742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55" autoAdjust="0"/>
    <p:restoredTop sz="90060" autoAdjust="0"/>
  </p:normalViewPr>
  <p:slideViewPr>
    <p:cSldViewPr snapToGrid="0" snapToObjects="1">
      <p:cViewPr>
        <p:scale>
          <a:sx n="70" d="100"/>
          <a:sy n="70" d="100"/>
        </p:scale>
        <p:origin x="-492" y="3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A2FE30B3-DD02-4E44-9C41-BBDA3991734A}" type="datetime1">
              <a:rPr lang="en-US"/>
              <a:pPr>
                <a:defRPr/>
              </a:pPr>
              <a:t>11/19/2013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198960A-0005-9548-9E58-64B244D328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24217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6226714-3904-784E-B35F-F33F02F7146F}" type="datetime1">
              <a:rPr lang="en-US"/>
              <a:pPr>
                <a:defRPr/>
              </a:pPr>
              <a:t>11/19/2013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8FA254A-435E-CC41-9B17-910BC59E6B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48751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6E76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bg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rgbClr val="6E7645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4598AC7-ACC7-0041-B570-A13DB56FFCB8}" type="datetime1">
              <a:rPr lang="en-US"/>
              <a:pPr>
                <a:defRPr/>
              </a:pPr>
              <a:t>11/19/2013</a:t>
            </a:fld>
            <a:endParaRPr lang="en-US"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© Scholarship America. March 2012.</a:t>
            </a:r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7C801F4C-C967-484C-A71E-9E377087360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D73A2FB-C49C-1D42-AEEB-22A76576021C}" type="datetime1">
              <a:rPr lang="en-US"/>
              <a:pPr>
                <a:defRPr/>
              </a:pPr>
              <a:t>11/19/2013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© Scholarship America. March 2012.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0271A9-DCDC-7B4F-91E7-0512E29B1A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915150" y="3009900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8BC326-590C-F141-A4D3-F17D9C0DFF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7B6DCE5-A224-664C-8A48-FABD951FF944}" type="datetime1">
              <a:rPr lang="en-US"/>
              <a:pPr>
                <a:defRPr/>
              </a:pPr>
              <a:t>11/19/2013</a:t>
            </a:fld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© Scholarship America. March 2012.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bg>
      <p:bgPr>
        <a:gradFill rotWithShape="1">
          <a:gsLst>
            <a:gs pos="10000">
              <a:schemeClr val="bg2">
                <a:tint val="80000"/>
                <a:satMod val="300000"/>
              </a:schemeClr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8E562C9-022B-294A-BF7B-BE8B5D3A563F}" type="datetime1">
              <a:rPr lang="en-US"/>
              <a:pPr>
                <a:defRPr/>
              </a:pPr>
              <a:t>11/19/2013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© Scholarship America. March 2012.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2107AD-2225-574A-AC37-958E82BC11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gradFill rotWithShape="1">
          <a:gsLst>
            <a:gs pos="35000">
              <a:schemeClr val="bg1">
                <a:tint val="80000"/>
                <a:satMod val="300000"/>
              </a:schemeClr>
            </a:gs>
            <a:gs pos="100000">
              <a:schemeClr val="bg1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wo Content">
    <p:bg>
      <p:bgPr>
        <a:gradFill flip="none" rotWithShape="1">
          <a:gsLst>
            <a:gs pos="97000">
              <a:schemeClr val="accent1"/>
            </a:gs>
            <a:gs pos="0">
              <a:srgbClr val="FFFFFF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rgbClr val="6E7645">
            <a:alpha val="2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6E7645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CF0CBE7-1DDC-9E45-ADEC-072BAD565155}" type="datetime1">
              <a:rPr lang="en-US"/>
              <a:pPr>
                <a:defRPr/>
              </a:pPr>
              <a:t>11/19/2013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© Scholarship America. March 2012.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2450" y="1027113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6CDC3C-796B-2D4E-963C-FBFBD80645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rgbClr val="6E7645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rgbClr val="6E7645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© Scholarship America. March 2012.</a:t>
            </a: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00D79C3-F096-A045-970B-B081DF0BC071}" type="datetime1">
              <a:rPr lang="en-US"/>
              <a:pPr>
                <a:defRPr/>
              </a:pPr>
              <a:t>11/19/2013</a:t>
            </a:fld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7B2AA66F-0AB0-1F45-8A5E-DB18940476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rgbClr val="6E7645">
            <a:alpha val="2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10325"/>
            <a:ext cx="3044825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A22A5C0-CEDB-784A-A273-07A25820BBE0}" type="datetime1">
              <a:rPr lang="en-US"/>
              <a:pPr>
                <a:defRPr/>
              </a:pPr>
              <a:t>11/19/2013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© Scholarship America. March 2012.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864592-FCC4-EB4A-AA11-65C3493016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Pr>
        <a:solidFill>
          <a:srgbClr val="6E7645">
            <a:alpha val="2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rgbClr val="6E7645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rgbClr val="6E7645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040BBF1-8C52-3047-8777-19DB90259220}" type="datetime1">
              <a:rPr lang="en-US"/>
              <a:pPr>
                <a:defRPr/>
              </a:pPr>
              <a:t>11/19/2013</a:t>
            </a:fld>
            <a:endParaRPr lang="en-US"/>
          </a:p>
        </p:txBody>
      </p:sp>
      <p:sp>
        <p:nvSpPr>
          <p:cNvPr id="19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© Scholarship America. March 2012.</a:t>
            </a:r>
          </a:p>
        </p:txBody>
      </p:sp>
      <p:sp>
        <p:nvSpPr>
          <p:cNvPr id="20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988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AFB7E188-C99F-634A-AAC7-ADD262D3ED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21132B9-FFDD-E449-9381-B189C23775B4}" type="datetime1">
              <a:rPr lang="en-US"/>
              <a:pPr>
                <a:defRPr/>
              </a:pPr>
              <a:t>11/19/2013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© Scholarship America. March 2012.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261CD4-7442-9743-9408-C9B1B4119E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E2A6D7A-E8FE-9A46-B9D3-9D844206AFED}" type="datetime1">
              <a:rPr lang="en-US"/>
              <a:pPr>
                <a:defRPr/>
              </a:pPr>
              <a:t>11/19/2013</a:t>
            </a:fld>
            <a:endParaRPr lang="en-US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© Scholarship America. March 2012.</a:t>
            </a: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D4F3FA2-04E9-924E-A746-BEAD74C3E9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6" name="Picture 6" descr="Colored Boxes.tif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7802563" y="1158875"/>
            <a:ext cx="1962150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9FF3BF86-4D93-1E43-BBEE-CD807339EE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8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FAAA4E5-AA29-F24F-A3A7-2B57A239EF80}" type="datetime1">
              <a:rPr lang="en-US"/>
              <a:pPr>
                <a:defRPr/>
              </a:pPr>
              <a:t>11/19/2013</a:t>
            </a:fld>
            <a:endParaRPr lang="en-US"/>
          </a:p>
        </p:txBody>
      </p:sp>
      <p:sp>
        <p:nvSpPr>
          <p:cNvPr id="19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382963" cy="366713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© Scholarship America. March 2012.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6CC93A-A978-D745-A8B1-AFC976FBA4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F36007A-E665-7E45-BC26-81F8C12C6A38}" type="datetime1">
              <a:rPr lang="en-US"/>
              <a:pPr>
                <a:defRPr/>
              </a:pPr>
              <a:t>11/19/2013</a:t>
            </a:fld>
            <a:endParaRPr lang="en-US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© Scholarship America. March 2012.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rgbClr val="6E7645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7A142B"/>
              </a:solidFill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A000086-6A36-F949-B984-E43D23A95F22}" type="datetime1">
              <a:rPr lang="en-US"/>
              <a:pPr>
                <a:defRPr/>
              </a:pPr>
              <a:t>11/19/2013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/>
              <a:t>© Scholarship America. March 2012.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E15A3F59-7BE3-B04F-8BCB-69AABD7AD0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8" name="Title Placeholder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3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4" r:id="rId1"/>
    <p:sldLayoutId id="2147483935" r:id="rId2"/>
    <p:sldLayoutId id="2147483936" r:id="rId3"/>
    <p:sldLayoutId id="2147483937" r:id="rId4"/>
    <p:sldLayoutId id="2147483938" r:id="rId5"/>
    <p:sldLayoutId id="2147483939" r:id="rId6"/>
    <p:sldLayoutId id="2147483940" r:id="rId7"/>
    <p:sldLayoutId id="2147483941" r:id="rId8"/>
    <p:sldLayoutId id="2147483942" r:id="rId9"/>
    <p:sldLayoutId id="2147483943" r:id="rId10"/>
    <p:sldLayoutId id="2147483944" r:id="rId11"/>
    <p:sldLayoutId id="2147483945" r:id="rId12"/>
    <p:sldLayoutId id="2147483946" r:id="rId13"/>
    <p:sldLayoutId id="2147483947" r:id="rId14"/>
    <p:sldLayoutId id="2147483948" r:id="rId15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rgbClr val="6E7645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174287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174287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174287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174287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174287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174287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174287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174287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 2" pitchFamily="-112" charset="2"/>
        <a:buChar char=""/>
        <a:defRPr sz="2700" kern="1200">
          <a:solidFill>
            <a:schemeClr val="tx1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-112" charset="2"/>
        <a:buChar char=""/>
        <a:defRPr sz="2200" kern="1200">
          <a:solidFill>
            <a:schemeClr val="tx2"/>
          </a:solidFill>
          <a:latin typeface="+mn-lt"/>
          <a:ea typeface="ＭＳ Ｐゴシック" pitchFamily="-112" charset="-128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itchFamily="-112" charset="2"/>
        <a:buChar char=""/>
        <a:defRPr sz="20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itchFamily="-112" charset="2"/>
        <a:buChar char=""/>
        <a:defRPr sz="2000" kern="1200">
          <a:solidFill>
            <a:schemeClr val="tx2"/>
          </a:solidFill>
          <a:latin typeface="+mn-lt"/>
          <a:ea typeface="ＭＳ Ｐゴシック" pitchFamily="-112" charset="-128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8FB08C"/>
        </a:buClr>
        <a:buChar char="•"/>
        <a:defRPr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Macintosh%20HD:Users:michellematthews:Documents:Microsoft%20User%20Data:Saved%20Attachments:parent%20help%20information.doc!OLE_LINK12" TargetMode="Externa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Macintosh%20HD:Users:michellematthews:Documents:Microsoft%20User%20Data:Saved%20Attachments:parent%20help%20information.doc!OLE_LINK13" TargetMode="Externa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Macintosh%20HD:Users:michellematthews:Documents:Microsoft%20User%20Data:Saved%20Attachments:parent%20help%20information.doc!OLE_LINK15" TargetMode="Externa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how parents can complete the consent form and financial information portion of the student profile.</a:t>
            </a:r>
            <a:endParaRPr lang="en-US" dirty="0"/>
          </a:p>
        </p:txBody>
      </p:sp>
      <p:sp>
        <p:nvSpPr>
          <p:cNvPr id="19459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z="4900" dirty="0" smtClean="0"/>
              <a:t>Parent Portion of the Student Profile</a:t>
            </a:r>
          </a:p>
        </p:txBody>
      </p:sp>
      <p:sp>
        <p:nvSpPr>
          <p:cNvPr id="19460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© Scholarship America.</a:t>
            </a:r>
            <a:r>
              <a:rPr lang="en-US" dirty="0" smtClean="0"/>
              <a:t> </a:t>
            </a:r>
            <a:r>
              <a:rPr lang="en-US" dirty="0" smtClean="0"/>
              <a:t>November </a:t>
            </a:r>
            <a:r>
              <a:rPr lang="en-US" dirty="0" smtClean="0"/>
              <a:t>2013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19461" name="Picture 7" descr="SA_Logo_TypeOnly_clr_white.eps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5214938"/>
            <a:ext cx="2352675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174287">
                <a:alpha val="20000"/>
              </a:srgbClr>
            </a:gs>
            <a:gs pos="0">
              <a:srgbClr val="FFFFFF">
                <a:alpha val="20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80" name="Object 4"/>
          <p:cNvGraphicFramePr>
            <a:graphicFrameLocks noChangeAspect="1"/>
          </p:cNvGraphicFramePr>
          <p:nvPr/>
        </p:nvGraphicFramePr>
        <p:xfrm>
          <a:off x="304799" y="1834590"/>
          <a:ext cx="6083861" cy="40816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7" name="Document" r:id="rId3" imgW="5422900" imgH="3251200" progId="Word.Document.12">
                  <p:link updateAutomatic="1"/>
                </p:oleObj>
              </mc:Choice>
              <mc:Fallback>
                <p:oleObj name="Document" r:id="rId3" imgW="5422900" imgH="3251200" progId="Word.Document.12">
                  <p:link updateAutomatic="1"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799" y="1834590"/>
                        <a:ext cx="6083861" cy="40816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919163"/>
          </a:xfrm>
        </p:spPr>
        <p:txBody>
          <a:bodyPr/>
          <a:lstStyle/>
          <a:p>
            <a:pPr eaLnBrk="1" hangingPunct="1"/>
            <a:r>
              <a:rPr lang="en-US" sz="3900" dirty="0" smtClean="0"/>
              <a:t>Parent Email &amp; Link</a:t>
            </a:r>
          </a:p>
        </p:txBody>
      </p:sp>
      <p:sp>
        <p:nvSpPr>
          <p:cNvPr id="5" name="Rectangle 4"/>
          <p:cNvSpPr/>
          <p:nvPr/>
        </p:nvSpPr>
        <p:spPr>
          <a:xfrm>
            <a:off x="6293490" y="1530633"/>
            <a:ext cx="2503320" cy="4012038"/>
          </a:xfrm>
          <a:prstGeom prst="rect">
            <a:avLst/>
          </a:prstGeom>
          <a:solidFill>
            <a:srgbClr val="6E7645"/>
          </a:solidFill>
          <a:effectLst>
            <a:outerShdw blurRad="50800" dist="38100" algn="r" rotWithShape="0">
              <a:srgbClr val="000000">
                <a:alpha val="43000"/>
              </a:srgb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marL="228600" indent="-228600">
              <a:spcBef>
                <a:spcPct val="20000"/>
              </a:spcBef>
              <a:buFont typeface="Arial" pitchFamily="-112" charset="0"/>
              <a:buChar char="•"/>
            </a:pPr>
            <a:r>
              <a:rPr lang="en-US" sz="1700" dirty="0" smtClean="0">
                <a:solidFill>
                  <a:schemeClr val="bg1"/>
                </a:solidFill>
                <a:latin typeface="Helvetica" pitchFamily="-112" charset="0"/>
                <a:ea typeface="Helvetica" pitchFamily="-112" charset="0"/>
                <a:cs typeface="Helvetica" pitchFamily="-112" charset="0"/>
              </a:rPr>
              <a:t>As the parent, you have received this email with instructions. (If you did not receive this email, please check your spam folder.)</a:t>
            </a:r>
          </a:p>
          <a:p>
            <a:pPr marL="228600" indent="-228600">
              <a:spcBef>
                <a:spcPts val="1225"/>
              </a:spcBef>
              <a:spcAft>
                <a:spcPts val="600"/>
              </a:spcAft>
              <a:buFont typeface="Arial" pitchFamily="-112" charset="0"/>
              <a:buChar char="•"/>
            </a:pPr>
            <a:r>
              <a:rPr lang="en-US" sz="1700" dirty="0" smtClean="0">
                <a:solidFill>
                  <a:schemeClr val="bg1"/>
                </a:solidFill>
                <a:latin typeface="Helvetica" pitchFamily="-112" charset="0"/>
                <a:ea typeface="Helvetica" pitchFamily="-112" charset="0"/>
                <a:cs typeface="Helvetica" pitchFamily="-112" charset="0"/>
              </a:rPr>
              <a:t>The parent must click on the link (or copy and paste the text) provided in the email in order to submit the proper information.</a:t>
            </a:r>
            <a:endParaRPr lang="en-US" sz="1700" dirty="0">
              <a:solidFill>
                <a:schemeClr val="bg1"/>
              </a:solidFill>
              <a:latin typeface="Helvetica" pitchFamily="-112" charset="0"/>
              <a:ea typeface="Helvetica" pitchFamily="-112" charset="0"/>
              <a:cs typeface="Helvetica" pitchFamily="-112" charset="0"/>
            </a:endParaRPr>
          </a:p>
        </p:txBody>
      </p:sp>
      <p:sp>
        <p:nvSpPr>
          <p:cNvPr id="25607" name="Footer Placeholder 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© Scholarship America. </a:t>
            </a:r>
            <a:r>
              <a:rPr lang="en-US" dirty="0" smtClean="0"/>
              <a:t>November</a:t>
            </a:r>
            <a:r>
              <a:rPr lang="en-US" dirty="0" smtClean="0"/>
              <a:t> </a:t>
            </a:r>
            <a:r>
              <a:rPr lang="en-US" dirty="0" smtClean="0"/>
              <a:t>2013.</a:t>
            </a:r>
            <a:endParaRPr lang="en-US" dirty="0"/>
          </a:p>
        </p:txBody>
      </p:sp>
      <p:sp>
        <p:nvSpPr>
          <p:cNvPr id="15" name="Oval 7"/>
          <p:cNvSpPr>
            <a:spLocks noChangeArrowheads="1"/>
          </p:cNvSpPr>
          <p:nvPr/>
        </p:nvSpPr>
        <p:spPr bwMode="auto">
          <a:xfrm>
            <a:off x="239670" y="3728884"/>
            <a:ext cx="6002758" cy="618768"/>
          </a:xfrm>
          <a:prstGeom prst="ellipse">
            <a:avLst/>
          </a:prstGeom>
          <a:noFill/>
          <a:ln w="19050">
            <a:solidFill>
              <a:srgbClr val="174287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174287">
                <a:alpha val="20000"/>
              </a:srgbClr>
            </a:gs>
            <a:gs pos="0">
              <a:srgbClr val="FFFFFF">
                <a:alpha val="20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603" name="Object 3"/>
          <p:cNvGraphicFramePr>
            <a:graphicFrameLocks noChangeAspect="1"/>
          </p:cNvGraphicFramePr>
          <p:nvPr/>
        </p:nvGraphicFramePr>
        <p:xfrm>
          <a:off x="300098" y="1784349"/>
          <a:ext cx="7141974" cy="4435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20" name="Document" r:id="rId3" imgW="5854700" imgH="3289300" progId="Word.Document.12">
                  <p:link updateAutomatic="1"/>
                </p:oleObj>
              </mc:Choice>
              <mc:Fallback>
                <p:oleObj name="Document" r:id="rId3" imgW="5854700" imgH="3289300" progId="Word.Document.12">
                  <p:link updateAutomatic="1"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098" y="1784349"/>
                        <a:ext cx="7141974" cy="4435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26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919163"/>
          </a:xfrm>
        </p:spPr>
        <p:txBody>
          <a:bodyPr/>
          <a:lstStyle/>
          <a:p>
            <a:pPr eaLnBrk="1" hangingPunct="1"/>
            <a:r>
              <a:rPr lang="en-US" sz="3900" dirty="0" smtClean="0"/>
              <a:t>Parent Log-in Page</a:t>
            </a:r>
          </a:p>
        </p:txBody>
      </p:sp>
      <p:sp>
        <p:nvSpPr>
          <p:cNvPr id="26631" name="Footer Placeholder 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© Scholarship America. </a:t>
            </a:r>
            <a:r>
              <a:rPr lang="en-US" dirty="0" smtClean="0"/>
              <a:t>November</a:t>
            </a:r>
            <a:r>
              <a:rPr lang="en-US" dirty="0" smtClean="0"/>
              <a:t> </a:t>
            </a:r>
            <a:r>
              <a:rPr lang="en-US" dirty="0" smtClean="0"/>
              <a:t>2013.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458737" y="1428245"/>
            <a:ext cx="2351349" cy="4264759"/>
          </a:xfrm>
          <a:prstGeom prst="rect">
            <a:avLst/>
          </a:prstGeom>
          <a:solidFill>
            <a:srgbClr val="6E7645"/>
          </a:solidFill>
          <a:effectLst>
            <a:outerShdw blurRad="50800" dist="38100" algn="r" rotWithShape="0">
              <a:srgbClr val="000000">
                <a:alpha val="43000"/>
              </a:srgb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marL="228600" indent="-228600">
              <a:spcBef>
                <a:spcPct val="20000"/>
              </a:spcBef>
              <a:buFont typeface="Arial" pitchFamily="-112" charset="0"/>
              <a:buChar char="•"/>
            </a:pPr>
            <a:r>
              <a:rPr lang="en-US" sz="1700" dirty="0" smtClean="0">
                <a:solidFill>
                  <a:schemeClr val="bg1"/>
                </a:solidFill>
                <a:latin typeface="Helvetica" pitchFamily="-112" charset="0"/>
                <a:ea typeface="Helvetica" pitchFamily="-112" charset="0"/>
                <a:cs typeface="Helvetica" pitchFamily="-112" charset="0"/>
              </a:rPr>
              <a:t>The link provided in the email will send the parent to the log-in page.</a:t>
            </a:r>
          </a:p>
          <a:p>
            <a:pPr marL="228600" indent="-228600">
              <a:spcBef>
                <a:spcPct val="20000"/>
              </a:spcBef>
              <a:buFont typeface="Arial" pitchFamily="-112" charset="0"/>
              <a:buChar char="•"/>
            </a:pPr>
            <a:r>
              <a:rPr lang="en-US" sz="1700" dirty="0" smtClean="0">
                <a:solidFill>
                  <a:schemeClr val="bg1"/>
                </a:solidFill>
                <a:latin typeface="Helvetica" pitchFamily="-112" charset="0"/>
                <a:ea typeface="Helvetica" pitchFamily="-112" charset="0"/>
                <a:cs typeface="Helvetica" pitchFamily="-112" charset="0"/>
              </a:rPr>
              <a:t>If it is the first time, they you will need to create a password. </a:t>
            </a:r>
          </a:p>
          <a:p>
            <a:pPr marL="228600" indent="-228600">
              <a:spcBef>
                <a:spcPct val="20000"/>
              </a:spcBef>
              <a:buFont typeface="Arial" pitchFamily="-112" charset="0"/>
              <a:buChar char="•"/>
            </a:pPr>
            <a:r>
              <a:rPr lang="en-US" sz="1700" dirty="0" smtClean="0">
                <a:solidFill>
                  <a:schemeClr val="bg1"/>
                </a:solidFill>
                <a:latin typeface="Helvetica" pitchFamily="-112" charset="0"/>
                <a:ea typeface="Helvetica" pitchFamily="-112" charset="0"/>
                <a:cs typeface="Helvetica" pitchFamily="-112" charset="0"/>
              </a:rPr>
              <a:t>After logging in, click on the link “Complete Permission and/or Financial Information.”</a:t>
            </a:r>
            <a:endParaRPr lang="en-US" sz="1700" dirty="0">
              <a:solidFill>
                <a:schemeClr val="bg1"/>
              </a:solidFill>
              <a:latin typeface="Helvetica" pitchFamily="-112" charset="0"/>
              <a:ea typeface="Helvetica" pitchFamily="-112" charset="0"/>
              <a:cs typeface="Helvetica" pitchFamily="-112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rot="10800000" flipV="1">
            <a:off x="4222604" y="3343511"/>
            <a:ext cx="2084166" cy="379946"/>
          </a:xfrm>
          <a:prstGeom prst="straightConnector1">
            <a:avLst/>
          </a:prstGeom>
          <a:ln w="34925">
            <a:solidFill>
              <a:schemeClr val="tx1"/>
            </a:solidFill>
            <a:headEnd type="none"/>
            <a:tailEnd type="triangle" w="lg" len="lg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9" name="Oval 7"/>
          <p:cNvSpPr>
            <a:spLocks noChangeArrowheads="1"/>
          </p:cNvSpPr>
          <p:nvPr/>
        </p:nvSpPr>
        <p:spPr bwMode="auto">
          <a:xfrm>
            <a:off x="1743209" y="3560625"/>
            <a:ext cx="2327425" cy="314811"/>
          </a:xfrm>
          <a:prstGeom prst="ellipse">
            <a:avLst/>
          </a:prstGeom>
          <a:noFill/>
          <a:ln w="19050">
            <a:solidFill>
              <a:srgbClr val="174287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 -0.07431 L -1.38889E-6 2.22222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00" y="3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174287">
                <a:alpha val="20000"/>
              </a:srgbClr>
            </a:gs>
            <a:gs pos="0">
              <a:srgbClr val="FFFFFF">
                <a:alpha val="20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/>
          <p:nvPr/>
        </p:nvPicPr>
        <p:blipFill rotWithShape="1">
          <a:blip r:embed="rId2"/>
          <a:srcRect l="60939" t="19038" r="7729" b="17500"/>
          <a:stretch/>
        </p:blipFill>
        <p:spPr bwMode="auto">
          <a:xfrm>
            <a:off x="285002" y="1491176"/>
            <a:ext cx="5815519" cy="452977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7650" name="Title 1"/>
          <p:cNvSpPr>
            <a:spLocks noGrp="1"/>
          </p:cNvSpPr>
          <p:nvPr>
            <p:ph type="title" idx="4294967295"/>
          </p:nvPr>
        </p:nvSpPr>
        <p:spPr>
          <a:xfrm>
            <a:off x="0" y="32568"/>
            <a:ext cx="9144000" cy="919163"/>
          </a:xfrm>
        </p:spPr>
        <p:txBody>
          <a:bodyPr/>
          <a:lstStyle/>
          <a:p>
            <a:pPr eaLnBrk="1" hangingPunct="1"/>
            <a:r>
              <a:rPr lang="en-US" sz="3900" dirty="0" smtClean="0"/>
              <a:t>Granting Consent for Minors</a:t>
            </a:r>
          </a:p>
        </p:txBody>
      </p:sp>
      <p:sp>
        <p:nvSpPr>
          <p:cNvPr id="5" name="Rectangle 4"/>
          <p:cNvSpPr/>
          <p:nvPr/>
        </p:nvSpPr>
        <p:spPr>
          <a:xfrm>
            <a:off x="6100523" y="1491176"/>
            <a:ext cx="2555002" cy="3854548"/>
          </a:xfrm>
          <a:prstGeom prst="rect">
            <a:avLst/>
          </a:prstGeom>
          <a:solidFill>
            <a:srgbClr val="6E7645"/>
          </a:solidFill>
          <a:effectLst>
            <a:outerShdw blurRad="50800" dist="38100" algn="r" rotWithShape="0">
              <a:srgbClr val="000000">
                <a:alpha val="43000"/>
              </a:srgb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100" dirty="0" smtClean="0">
                <a:solidFill>
                  <a:srgbClr val="FFFFFF"/>
                </a:solidFill>
                <a:latin typeface="Helvetica" pitchFamily="-112" charset="0"/>
                <a:ea typeface="Helvetica" pitchFamily="-112" charset="0"/>
                <a:cs typeface="Helvetica" pitchFamily="-112" charset="0"/>
              </a:rPr>
              <a:t>If your child is under 18, you must click on “Grant Consent.”</a:t>
            </a:r>
          </a:p>
          <a:p>
            <a:r>
              <a:rPr lang="en-US" sz="2100" dirty="0" smtClean="0">
                <a:solidFill>
                  <a:srgbClr val="FFFFFF"/>
                </a:solidFill>
                <a:latin typeface="Helvetica" pitchFamily="-112" charset="0"/>
                <a:ea typeface="Helvetica" pitchFamily="-112" charset="0"/>
                <a:cs typeface="Helvetica" pitchFamily="-112" charset="0"/>
              </a:rPr>
              <a:t>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100" dirty="0" smtClean="0">
                <a:solidFill>
                  <a:srgbClr val="FFFFFF"/>
                </a:solidFill>
                <a:latin typeface="Helvetica" pitchFamily="-112" charset="0"/>
                <a:ea typeface="Helvetica" pitchFamily="-112" charset="0"/>
                <a:cs typeface="Helvetica" pitchFamily="-112" charset="0"/>
              </a:rPr>
              <a:t>Once granted, the button will change to “consent granted”. </a:t>
            </a:r>
            <a:endParaRPr lang="en-US" sz="2100" dirty="0" smtClean="0">
              <a:solidFill>
                <a:srgbClr val="FFFFFF"/>
              </a:solidFill>
              <a:latin typeface="Helvetica" pitchFamily="-112" charset="0"/>
              <a:ea typeface="Helvetica" pitchFamily="-112" charset="0"/>
              <a:cs typeface="Helvetica" pitchFamily="-112" charset="0"/>
            </a:endParaRPr>
          </a:p>
          <a:p>
            <a:pPr algn="ctr"/>
            <a:endParaRPr lang="en-US" sz="2100" dirty="0">
              <a:solidFill>
                <a:srgbClr val="FFFFFF"/>
              </a:solidFill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27656" name="Footer Placeholder 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© Scholarship America. </a:t>
            </a:r>
            <a:r>
              <a:rPr lang="en-US" dirty="0" smtClean="0"/>
              <a:t>November </a:t>
            </a:r>
            <a:r>
              <a:rPr lang="en-US" dirty="0" smtClean="0"/>
              <a:t>2013</a:t>
            </a:r>
            <a:r>
              <a:rPr lang="en-US" dirty="0" smtClean="0"/>
              <a:t>.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5629555" y="2648757"/>
            <a:ext cx="470968" cy="2291733"/>
          </a:xfrm>
          <a:prstGeom prst="straightConnector1">
            <a:avLst/>
          </a:prstGeom>
          <a:ln w="34925">
            <a:solidFill>
              <a:schemeClr val="tx1"/>
            </a:solidFill>
            <a:headEnd type="none"/>
            <a:tailEnd type="triangle" w="lg" len="lg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6" name="Oval 7"/>
          <p:cNvSpPr>
            <a:spLocks noChangeArrowheads="1"/>
          </p:cNvSpPr>
          <p:nvPr/>
        </p:nvSpPr>
        <p:spPr bwMode="auto">
          <a:xfrm>
            <a:off x="5158589" y="5161179"/>
            <a:ext cx="941933" cy="639120"/>
          </a:xfrm>
          <a:prstGeom prst="ellipse">
            <a:avLst/>
          </a:prstGeom>
          <a:noFill/>
          <a:ln w="19050">
            <a:solidFill>
              <a:srgbClr val="174287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1926 -0.12367 L 7.04616E-7 3.64521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00" y="6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174287">
                <a:alpha val="20000"/>
              </a:srgbClr>
            </a:gs>
            <a:gs pos="0">
              <a:srgbClr val="FFFFFF">
                <a:alpha val="20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083" name="Object 3"/>
          <p:cNvGraphicFramePr>
            <a:graphicFrameLocks noChangeAspect="1"/>
          </p:cNvGraphicFramePr>
          <p:nvPr/>
        </p:nvGraphicFramePr>
        <p:xfrm>
          <a:off x="304800" y="1838795"/>
          <a:ext cx="6759720" cy="41426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01" name="Document" r:id="rId3" imgW="5854700" imgH="3289300" progId="Word.Document.12">
                  <p:link updateAutomatic="1"/>
                </p:oleObj>
              </mc:Choice>
              <mc:Fallback>
                <p:oleObj name="Document" r:id="rId3" imgW="5854700" imgH="3289300" progId="Word.Document.12">
                  <p:link updateAutomatic="1"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7809" t="13899" r="7809" b="13899"/>
                      <a:stretch>
                        <a:fillRect/>
                      </a:stretch>
                    </p:blipFill>
                    <p:spPr bwMode="auto">
                      <a:xfrm>
                        <a:off x="304800" y="1838795"/>
                        <a:ext cx="6759720" cy="41426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0" name="Title 1"/>
          <p:cNvSpPr>
            <a:spLocks noGrp="1"/>
          </p:cNvSpPr>
          <p:nvPr>
            <p:ph type="title" idx="4294967295"/>
          </p:nvPr>
        </p:nvSpPr>
        <p:spPr>
          <a:xfrm>
            <a:off x="0" y="32568"/>
            <a:ext cx="9144000" cy="919163"/>
          </a:xfrm>
        </p:spPr>
        <p:txBody>
          <a:bodyPr/>
          <a:lstStyle/>
          <a:p>
            <a:pPr eaLnBrk="1" hangingPunct="1"/>
            <a:r>
              <a:rPr lang="en-US" sz="3900" dirty="0" smtClean="0"/>
              <a:t>Granting Consent for Minors</a:t>
            </a:r>
          </a:p>
        </p:txBody>
      </p:sp>
      <p:sp>
        <p:nvSpPr>
          <p:cNvPr id="5" name="Rectangle 4"/>
          <p:cNvSpPr/>
          <p:nvPr/>
        </p:nvSpPr>
        <p:spPr>
          <a:xfrm>
            <a:off x="6784390" y="2149401"/>
            <a:ext cx="2529220" cy="3191534"/>
          </a:xfrm>
          <a:prstGeom prst="rect">
            <a:avLst/>
          </a:prstGeom>
          <a:solidFill>
            <a:srgbClr val="6E7645"/>
          </a:solidFill>
          <a:effectLst>
            <a:outerShdw blurRad="50800" dist="38100" algn="r" rotWithShape="0">
              <a:srgbClr val="000000">
                <a:alpha val="43000"/>
              </a:srgb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2100" dirty="0" smtClean="0">
                <a:solidFill>
                  <a:srgbClr val="FFFFFF"/>
                </a:solidFill>
                <a:latin typeface="Helvetica" pitchFamily="-112" charset="0"/>
                <a:ea typeface="Helvetica" pitchFamily="-112" charset="0"/>
                <a:cs typeface="Helvetica" pitchFamily="-112" charset="0"/>
              </a:rPr>
              <a:t>After selecting “Grant Consent,” a box will appear. Click on the check box to grant your consent and allow your student to complete their scholarship profile.</a:t>
            </a:r>
          </a:p>
        </p:txBody>
      </p:sp>
      <p:sp>
        <p:nvSpPr>
          <p:cNvPr id="27655" name="Oval 7"/>
          <p:cNvSpPr>
            <a:spLocks noChangeArrowheads="1"/>
          </p:cNvSpPr>
          <p:nvPr/>
        </p:nvSpPr>
        <p:spPr bwMode="auto">
          <a:xfrm>
            <a:off x="3555741" y="2268818"/>
            <a:ext cx="330459" cy="217698"/>
          </a:xfrm>
          <a:prstGeom prst="ellipse">
            <a:avLst/>
          </a:prstGeom>
          <a:noFill/>
          <a:ln w="19050">
            <a:solidFill>
              <a:srgbClr val="174287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56" name="Footer Placeholder 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© Scholarship America. </a:t>
            </a:r>
            <a:r>
              <a:rPr lang="en-US" dirty="0" smtClean="0"/>
              <a:t>November</a:t>
            </a:r>
            <a:r>
              <a:rPr lang="en-US" dirty="0" smtClean="0"/>
              <a:t> </a:t>
            </a:r>
            <a:r>
              <a:rPr lang="en-US" dirty="0" smtClean="0"/>
              <a:t>2013.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rot="10800000">
            <a:off x="3886203" y="2659621"/>
            <a:ext cx="2529119" cy="1107269"/>
          </a:xfrm>
          <a:prstGeom prst="straightConnector1">
            <a:avLst/>
          </a:prstGeom>
          <a:ln w="34925">
            <a:solidFill>
              <a:schemeClr val="tx1"/>
            </a:solidFill>
            <a:headEnd type="none"/>
            <a:tailEnd type="triangle" w="lg" len="lg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1926 -0.12367 L 7.04616E-7 3.64521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00" y="6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174287">
                <a:alpha val="20000"/>
              </a:srgbClr>
            </a:gs>
            <a:gs pos="0">
              <a:srgbClr val="FFFFFF">
                <a:alpha val="20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/>
          <p:nvPr/>
        </p:nvPicPr>
        <p:blipFill rotWithShape="1">
          <a:blip r:embed="rId2"/>
          <a:srcRect l="60938" t="19000" r="6989" b="17000"/>
          <a:stretch/>
        </p:blipFill>
        <p:spPr bwMode="auto">
          <a:xfrm>
            <a:off x="304800" y="1519237"/>
            <a:ext cx="5782101" cy="451307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7650" name="Title 1"/>
          <p:cNvSpPr>
            <a:spLocks noGrp="1"/>
          </p:cNvSpPr>
          <p:nvPr>
            <p:ph type="title" idx="4294967295"/>
          </p:nvPr>
        </p:nvSpPr>
        <p:spPr>
          <a:xfrm>
            <a:off x="0" y="32568"/>
            <a:ext cx="9144000" cy="919163"/>
          </a:xfrm>
        </p:spPr>
        <p:txBody>
          <a:bodyPr/>
          <a:lstStyle/>
          <a:p>
            <a:pPr eaLnBrk="1" hangingPunct="1"/>
            <a:r>
              <a:rPr lang="en-US" sz="3900" dirty="0" smtClean="0"/>
              <a:t>Entering Financial Information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5964702" y="1547447"/>
            <a:ext cx="2871287" cy="4368832"/>
          </a:xfrm>
          <a:prstGeom prst="rect">
            <a:avLst/>
          </a:prstGeom>
          <a:solidFill>
            <a:srgbClr val="6E7645"/>
          </a:solidFill>
          <a:effectLst>
            <a:outerShdw blurRad="50800" dist="38100" algn="r" rotWithShape="0">
              <a:srgbClr val="000000">
                <a:alpha val="43000"/>
              </a:srgb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100" dirty="0" smtClean="0">
                <a:solidFill>
                  <a:srgbClr val="FFFFFF"/>
                </a:solidFill>
                <a:latin typeface="Helvetica" pitchFamily="-112" charset="0"/>
                <a:ea typeface="Helvetica" pitchFamily="-112" charset="0"/>
                <a:cs typeface="Helvetica" pitchFamily="-112" charset="0"/>
              </a:rPr>
              <a:t>After granting consent, you can also complete the financial </a:t>
            </a:r>
            <a:r>
              <a:rPr lang="en-US" sz="2100" dirty="0" smtClean="0">
                <a:solidFill>
                  <a:srgbClr val="FFFFFF"/>
                </a:solidFill>
                <a:latin typeface="Helvetica" pitchFamily="-112" charset="0"/>
                <a:ea typeface="Helvetica" pitchFamily="-112" charset="0"/>
                <a:cs typeface="Helvetica" pitchFamily="-112" charset="0"/>
              </a:rPr>
              <a:t>information, if it has been requested by your student.</a:t>
            </a:r>
          </a:p>
          <a:p>
            <a:r>
              <a:rPr lang="en-US" sz="2100" dirty="0" smtClean="0">
                <a:solidFill>
                  <a:srgbClr val="FFFFFF"/>
                </a:solidFill>
                <a:latin typeface="Helvetica" pitchFamily="-112" charset="0"/>
                <a:ea typeface="Helvetica" pitchFamily="-112" charset="0"/>
                <a:cs typeface="Helvetica" pitchFamily="-112" charset="0"/>
              </a:rPr>
              <a:t> </a:t>
            </a:r>
            <a:endParaRPr lang="en-US" sz="2100" dirty="0" smtClean="0">
              <a:solidFill>
                <a:srgbClr val="FFFFFF"/>
              </a:solidFill>
              <a:latin typeface="Helvetica" pitchFamily="-112" charset="0"/>
              <a:ea typeface="Helvetica" pitchFamily="-112" charset="0"/>
              <a:cs typeface="Helvetica" pitchFamily="-112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100" dirty="0">
                <a:solidFill>
                  <a:srgbClr val="FFFFFF"/>
                </a:solidFill>
                <a:latin typeface="Helvetica" pitchFamily="-112" charset="0"/>
                <a:ea typeface="Helvetica" pitchFamily="-112" charset="0"/>
                <a:cs typeface="Helvetica" pitchFamily="-112" charset="0"/>
              </a:rPr>
              <a:t>C</a:t>
            </a:r>
            <a:r>
              <a:rPr lang="en-US" sz="2100" dirty="0" smtClean="0">
                <a:solidFill>
                  <a:srgbClr val="FFFFFF"/>
                </a:solidFill>
                <a:latin typeface="Helvetica" pitchFamily="-112" charset="0"/>
                <a:ea typeface="Helvetica" pitchFamily="-112" charset="0"/>
                <a:cs typeface="Helvetica" pitchFamily="-112" charset="0"/>
              </a:rPr>
              <a:t>lick on the link “Enter Financial Info”.</a:t>
            </a:r>
            <a:endParaRPr lang="en-US" sz="2100" dirty="0">
              <a:solidFill>
                <a:srgbClr val="FFFFFF"/>
              </a:solidFill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27655" name="Oval 7"/>
          <p:cNvSpPr>
            <a:spLocks noChangeArrowheads="1"/>
          </p:cNvSpPr>
          <p:nvPr/>
        </p:nvSpPr>
        <p:spPr bwMode="auto">
          <a:xfrm>
            <a:off x="4039305" y="5279275"/>
            <a:ext cx="1073409" cy="369090"/>
          </a:xfrm>
          <a:prstGeom prst="ellipse">
            <a:avLst/>
          </a:prstGeom>
          <a:noFill/>
          <a:ln w="19050">
            <a:solidFill>
              <a:srgbClr val="174287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56" name="Footer Placeholder 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© Scholarship America. </a:t>
            </a:r>
            <a:r>
              <a:rPr lang="en-US" dirty="0" smtClean="0"/>
              <a:t>November</a:t>
            </a:r>
            <a:r>
              <a:rPr lang="en-US" dirty="0" smtClean="0"/>
              <a:t> </a:t>
            </a:r>
            <a:r>
              <a:rPr lang="en-US" dirty="0" smtClean="0"/>
              <a:t>2013.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4995081" y="3731863"/>
            <a:ext cx="857080" cy="1547412"/>
          </a:xfrm>
          <a:prstGeom prst="straightConnector1">
            <a:avLst/>
          </a:prstGeom>
          <a:ln w="34925">
            <a:solidFill>
              <a:schemeClr val="tx1"/>
            </a:solidFill>
            <a:headEnd type="none"/>
            <a:tailEnd type="triangle" w="lg" len="lg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1926 -0.12367 L 7.04616E-7 3.64521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00" y="6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174287">
                <a:alpha val="20000"/>
              </a:srgbClr>
            </a:gs>
            <a:gs pos="0">
              <a:srgbClr val="FFFFFF">
                <a:alpha val="20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/>
          <p:nvPr/>
        </p:nvPicPr>
        <p:blipFill rotWithShape="1">
          <a:blip r:embed="rId2"/>
          <a:srcRect l="58853" t="19499" r="6348" b="14501"/>
          <a:stretch/>
        </p:blipFill>
        <p:spPr bwMode="auto">
          <a:xfrm>
            <a:off x="304800" y="1457277"/>
            <a:ext cx="6368955" cy="457503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8674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919163"/>
          </a:xfrm>
        </p:spPr>
        <p:txBody>
          <a:bodyPr/>
          <a:lstStyle/>
          <a:p>
            <a:pPr eaLnBrk="1" hangingPunct="1"/>
            <a:r>
              <a:rPr lang="en-US" sz="3900" dirty="0" smtClean="0"/>
              <a:t>Entering Financial Information</a:t>
            </a:r>
          </a:p>
        </p:txBody>
      </p:sp>
      <p:sp>
        <p:nvSpPr>
          <p:cNvPr id="28679" name="Footer Placeholder 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© Scholarship America. </a:t>
            </a:r>
            <a:r>
              <a:rPr lang="en-US" dirty="0" smtClean="0"/>
              <a:t>November</a:t>
            </a:r>
            <a:r>
              <a:rPr lang="en-US" dirty="0" smtClean="0"/>
              <a:t> </a:t>
            </a:r>
            <a:r>
              <a:rPr lang="en-US" dirty="0" smtClean="0"/>
              <a:t>2013.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187363" y="1925476"/>
            <a:ext cx="2503320" cy="3187496"/>
          </a:xfrm>
          <a:prstGeom prst="rect">
            <a:avLst/>
          </a:prstGeom>
          <a:solidFill>
            <a:srgbClr val="6E7645"/>
          </a:solidFill>
          <a:effectLst>
            <a:outerShdw blurRad="50800" dist="38100" algn="r" rotWithShape="0">
              <a:srgbClr val="000000">
                <a:alpha val="43000"/>
              </a:srgb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marL="228600" indent="-228600">
              <a:spcBef>
                <a:spcPct val="20000"/>
              </a:spcBef>
              <a:buFont typeface="Arial" pitchFamily="-112" charset="0"/>
              <a:buChar char="•"/>
            </a:pPr>
            <a:r>
              <a:rPr lang="en-US" sz="1700" dirty="0" smtClean="0">
                <a:solidFill>
                  <a:schemeClr val="bg1"/>
                </a:solidFill>
                <a:latin typeface="Helvetica" pitchFamily="-112" charset="0"/>
                <a:ea typeface="Helvetica" pitchFamily="-112" charset="0"/>
                <a:cs typeface="Helvetica" pitchFamily="-112" charset="0"/>
              </a:rPr>
              <a:t>Enter the information using the drop down boxes.</a:t>
            </a:r>
          </a:p>
          <a:p>
            <a:pPr marL="228600" indent="-228600">
              <a:spcBef>
                <a:spcPct val="20000"/>
              </a:spcBef>
              <a:buFont typeface="Arial" pitchFamily="-112" charset="0"/>
              <a:buChar char="•"/>
            </a:pPr>
            <a:r>
              <a:rPr lang="en-US" sz="1700" dirty="0" smtClean="0">
                <a:solidFill>
                  <a:schemeClr val="bg1"/>
                </a:solidFill>
                <a:latin typeface="Helvetica" pitchFamily="-112" charset="0"/>
                <a:ea typeface="Helvetica" pitchFamily="-112" charset="0"/>
                <a:cs typeface="Helvetica" pitchFamily="-112" charset="0"/>
              </a:rPr>
              <a:t>Be sure to scroll down to ensure that all questions are answered.</a:t>
            </a:r>
          </a:p>
          <a:p>
            <a:pPr marL="228600" indent="-228600">
              <a:spcBef>
                <a:spcPct val="20000"/>
              </a:spcBef>
              <a:buFont typeface="Arial" pitchFamily="-112" charset="0"/>
              <a:buChar char="•"/>
            </a:pPr>
            <a:r>
              <a:rPr lang="en-US" sz="1700" dirty="0" smtClean="0">
                <a:solidFill>
                  <a:schemeClr val="bg1"/>
                </a:solidFill>
                <a:latin typeface="Helvetica" pitchFamily="-112" charset="0"/>
                <a:ea typeface="Helvetica" pitchFamily="-112" charset="0"/>
                <a:cs typeface="Helvetica" pitchFamily="-112" charset="0"/>
              </a:rPr>
              <a:t>Click “Save” when fields have been completed.</a:t>
            </a:r>
            <a:endParaRPr lang="en-US" sz="1700" dirty="0">
              <a:solidFill>
                <a:schemeClr val="bg1"/>
              </a:solidFill>
              <a:latin typeface="Helvetica" pitchFamily="-112" charset="0"/>
              <a:ea typeface="Helvetica" pitchFamily="-112" charset="0"/>
              <a:cs typeface="Helvetica" pitchFamily="-112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rot="5400000">
            <a:off x="5069273" y="4396524"/>
            <a:ext cx="1042132" cy="933536"/>
          </a:xfrm>
          <a:prstGeom prst="straightConnector1">
            <a:avLst/>
          </a:prstGeom>
          <a:ln w="34925">
            <a:solidFill>
              <a:schemeClr val="tx1"/>
            </a:solidFill>
            <a:headEnd type="none"/>
            <a:tailEnd type="triangle" w="lg" len="lg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3" name="Oval 7"/>
          <p:cNvSpPr>
            <a:spLocks noChangeArrowheads="1"/>
          </p:cNvSpPr>
          <p:nvPr/>
        </p:nvSpPr>
        <p:spPr bwMode="auto">
          <a:xfrm>
            <a:off x="1583139" y="5384357"/>
            <a:ext cx="4007199" cy="525123"/>
          </a:xfrm>
          <a:prstGeom prst="ellipse">
            <a:avLst/>
          </a:prstGeom>
          <a:noFill/>
          <a:ln w="19050">
            <a:solidFill>
              <a:srgbClr val="174287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1926 -0.12367 L 7.04616E-7 3.64521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00" y="6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174287">
                <a:alpha val="20000"/>
              </a:srgbClr>
            </a:gs>
            <a:gs pos="0">
              <a:srgbClr val="FFFFFF">
                <a:alpha val="20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/>
          <p:nvPr/>
        </p:nvPicPr>
        <p:blipFill rotWithShape="1">
          <a:blip r:embed="rId2"/>
          <a:srcRect l="56611" t="19427" r="6490" b="17144"/>
          <a:stretch/>
        </p:blipFill>
        <p:spPr bwMode="auto">
          <a:xfrm>
            <a:off x="304800" y="1464740"/>
            <a:ext cx="6002758" cy="47040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9698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919163"/>
          </a:xfrm>
        </p:spPr>
        <p:txBody>
          <a:bodyPr/>
          <a:lstStyle/>
          <a:p>
            <a:pPr eaLnBrk="1" hangingPunct="1"/>
            <a:r>
              <a:rPr lang="en-US" sz="3900" dirty="0" smtClean="0"/>
              <a:t>Submitting Parent Information</a:t>
            </a:r>
          </a:p>
        </p:txBody>
      </p:sp>
      <p:sp>
        <p:nvSpPr>
          <p:cNvPr id="29701" name="Oval 7"/>
          <p:cNvSpPr>
            <a:spLocks noChangeArrowheads="1"/>
          </p:cNvSpPr>
          <p:nvPr/>
        </p:nvSpPr>
        <p:spPr bwMode="auto">
          <a:xfrm>
            <a:off x="4816878" y="5484400"/>
            <a:ext cx="1490680" cy="479671"/>
          </a:xfrm>
          <a:prstGeom prst="ellipse">
            <a:avLst/>
          </a:prstGeom>
          <a:noFill/>
          <a:ln w="19050">
            <a:solidFill>
              <a:srgbClr val="174287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05" name="Footer Placeholder 7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© Scholarship America. </a:t>
            </a:r>
            <a:r>
              <a:rPr lang="en-US" dirty="0" smtClean="0"/>
              <a:t>November</a:t>
            </a:r>
            <a:r>
              <a:rPr lang="en-US" dirty="0" smtClean="0"/>
              <a:t> </a:t>
            </a:r>
            <a:r>
              <a:rPr lang="en-US" dirty="0" smtClean="0"/>
              <a:t>2013.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5622904" y="3723460"/>
            <a:ext cx="488478" cy="1653758"/>
          </a:xfrm>
          <a:prstGeom prst="straightConnector1">
            <a:avLst/>
          </a:prstGeom>
          <a:ln w="34925">
            <a:solidFill>
              <a:schemeClr val="tx1"/>
            </a:solidFill>
            <a:headEnd type="none"/>
            <a:tailEnd type="triangle" w="lg" len="lg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6307558" y="1464741"/>
            <a:ext cx="2503320" cy="3789647"/>
          </a:xfrm>
          <a:prstGeom prst="rect">
            <a:avLst/>
          </a:prstGeom>
          <a:solidFill>
            <a:srgbClr val="6E7645"/>
          </a:solidFill>
          <a:effectLst>
            <a:outerShdw blurRad="50800" dist="38100" algn="r" rotWithShape="0">
              <a:srgbClr val="000000">
                <a:alpha val="43000"/>
              </a:srgb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t">
            <a:prstTxWarp prst="textNoShape">
              <a:avLst/>
            </a:prstTxWarp>
          </a:bodyPr>
          <a:lstStyle/>
          <a:p>
            <a:pPr marL="228600" indent="-228600">
              <a:spcBef>
                <a:spcPct val="20000"/>
              </a:spcBef>
              <a:buFont typeface="Arial" pitchFamily="-112" charset="0"/>
              <a:buChar char="•"/>
            </a:pPr>
            <a:r>
              <a:rPr lang="en-US" sz="1700" dirty="0" smtClean="0">
                <a:solidFill>
                  <a:schemeClr val="bg1"/>
                </a:solidFill>
                <a:latin typeface="Helvetica" pitchFamily="-112" charset="0"/>
                <a:ea typeface="Helvetica" pitchFamily="-112" charset="0"/>
                <a:cs typeface="Helvetica" pitchFamily="-112" charset="0"/>
              </a:rPr>
              <a:t>If you did not “Save and Submit” on </a:t>
            </a:r>
            <a:r>
              <a:rPr lang="en-US" sz="1700" dirty="0" smtClean="0">
                <a:solidFill>
                  <a:schemeClr val="bg1"/>
                </a:solidFill>
                <a:latin typeface="Helvetica" pitchFamily="-112" charset="0"/>
                <a:ea typeface="Helvetica" pitchFamily="-112" charset="0"/>
                <a:cs typeface="Helvetica" pitchFamily="-112" charset="0"/>
              </a:rPr>
              <a:t>the previous screen, </a:t>
            </a:r>
            <a:r>
              <a:rPr lang="en-US" sz="1700" dirty="0" smtClean="0">
                <a:solidFill>
                  <a:schemeClr val="bg1"/>
                </a:solidFill>
                <a:latin typeface="Helvetica" pitchFamily="-112" charset="0"/>
                <a:ea typeface="Helvetica" pitchFamily="-112" charset="0"/>
                <a:cs typeface="Helvetica" pitchFamily="-112" charset="0"/>
              </a:rPr>
              <a:t>you </a:t>
            </a:r>
            <a:r>
              <a:rPr lang="en-US" sz="1700" dirty="0" smtClean="0">
                <a:solidFill>
                  <a:schemeClr val="bg1"/>
                </a:solidFill>
                <a:latin typeface="Helvetica" pitchFamily="-112" charset="0"/>
                <a:ea typeface="Helvetica" pitchFamily="-112" charset="0"/>
                <a:cs typeface="Helvetica" pitchFamily="-112" charset="0"/>
              </a:rPr>
              <a:t>will be returned to this screen.</a:t>
            </a:r>
          </a:p>
          <a:p>
            <a:pPr marL="228600" indent="-228600">
              <a:spcBef>
                <a:spcPts val="1225"/>
              </a:spcBef>
              <a:spcAft>
                <a:spcPts val="600"/>
              </a:spcAft>
              <a:buFont typeface="Arial" pitchFamily="-112" charset="0"/>
              <a:buChar char="•"/>
            </a:pPr>
            <a:r>
              <a:rPr lang="en-US" sz="1700" dirty="0" smtClean="0">
                <a:solidFill>
                  <a:schemeClr val="bg1"/>
                </a:solidFill>
                <a:latin typeface="Helvetica" pitchFamily="-112" charset="0"/>
                <a:ea typeface="Helvetica" pitchFamily="-112" charset="0"/>
                <a:cs typeface="Helvetica" pitchFamily="-112" charset="0"/>
              </a:rPr>
              <a:t>To complete the process, click on “Submit Financial Information” </a:t>
            </a:r>
          </a:p>
          <a:p>
            <a:pPr marL="228600" indent="-228600">
              <a:spcBef>
                <a:spcPts val="1225"/>
              </a:spcBef>
              <a:spcAft>
                <a:spcPts val="600"/>
              </a:spcAft>
              <a:buFont typeface="Arial" pitchFamily="-112" charset="0"/>
              <a:buChar char="•"/>
            </a:pPr>
            <a:r>
              <a:rPr lang="en-US" sz="1700" dirty="0" smtClean="0">
                <a:solidFill>
                  <a:schemeClr val="bg1"/>
                </a:solidFill>
                <a:latin typeface="Helvetica" pitchFamily="-112" charset="0"/>
                <a:ea typeface="Helvetica" pitchFamily="-112" charset="0"/>
                <a:cs typeface="Helvetica" pitchFamily="-112" charset="0"/>
              </a:rPr>
              <a:t>After submitting, you will receive a confirmation </a:t>
            </a:r>
            <a:r>
              <a:rPr lang="en-US" sz="1700" dirty="0" smtClean="0">
                <a:solidFill>
                  <a:schemeClr val="bg1"/>
                </a:solidFill>
                <a:latin typeface="Helvetica" pitchFamily="-112" charset="0"/>
                <a:ea typeface="Helvetica" pitchFamily="-112" charset="0"/>
                <a:cs typeface="Helvetica" pitchFamily="-112" charset="0"/>
              </a:rPr>
              <a:t>email.</a:t>
            </a:r>
            <a:endParaRPr lang="en-US" sz="1700" dirty="0" smtClean="0">
              <a:solidFill>
                <a:schemeClr val="bg1"/>
              </a:solidFill>
              <a:latin typeface="Helvetica" pitchFamily="-112" charset="0"/>
              <a:ea typeface="Helvetica" pitchFamily="-112" charset="0"/>
              <a:cs typeface="Helvetica" pitchFamily="-112" charset="0"/>
            </a:endParaRPr>
          </a:p>
          <a:p>
            <a:pPr marL="228600" indent="-228600">
              <a:spcBef>
                <a:spcPts val="1225"/>
              </a:spcBef>
              <a:spcAft>
                <a:spcPts val="600"/>
              </a:spcAft>
              <a:buFont typeface="Arial" pitchFamily="-112" charset="0"/>
              <a:buChar char="•"/>
            </a:pPr>
            <a:endParaRPr lang="en-US" sz="1700" dirty="0">
              <a:solidFill>
                <a:schemeClr val="bg1"/>
              </a:solidFill>
              <a:latin typeface="Helvetica" pitchFamily="-112" charset="0"/>
              <a:ea typeface="Helvetica" pitchFamily="-112" charset="0"/>
              <a:cs typeface="Helvetica" pitchFamily="-11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7327 0.06901 L 2.29781E-6 -1.19963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700" y="-3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/>
          <p:nvPr/>
        </p:nvPicPr>
        <p:blipFill rotWithShape="1">
          <a:blip r:embed="rId2"/>
          <a:srcRect l="56611" t="19427" r="6490" b="17144"/>
          <a:stretch/>
        </p:blipFill>
        <p:spPr bwMode="auto">
          <a:xfrm>
            <a:off x="304800" y="1476389"/>
            <a:ext cx="6002758" cy="47040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9698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919163"/>
          </a:xfrm>
        </p:spPr>
        <p:txBody>
          <a:bodyPr/>
          <a:lstStyle/>
          <a:p>
            <a:pPr eaLnBrk="1" hangingPunct="1"/>
            <a:r>
              <a:rPr lang="en-US" sz="3900" dirty="0" smtClean="0"/>
              <a:t>Submitting Parent Information</a:t>
            </a:r>
          </a:p>
        </p:txBody>
      </p:sp>
      <p:sp>
        <p:nvSpPr>
          <p:cNvPr id="29701" name="Oval 7"/>
          <p:cNvSpPr>
            <a:spLocks noChangeArrowheads="1"/>
          </p:cNvSpPr>
          <p:nvPr/>
        </p:nvSpPr>
        <p:spPr bwMode="auto">
          <a:xfrm>
            <a:off x="162992" y="2127051"/>
            <a:ext cx="546692" cy="2090107"/>
          </a:xfrm>
          <a:prstGeom prst="ellipse">
            <a:avLst/>
          </a:prstGeom>
          <a:noFill/>
          <a:ln w="19050">
            <a:solidFill>
              <a:srgbClr val="174287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05" name="Footer Placeholder 7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© Scholarship America. </a:t>
            </a:r>
            <a:r>
              <a:rPr lang="en-US" dirty="0" smtClean="0"/>
              <a:t>November</a:t>
            </a:r>
            <a:r>
              <a:rPr lang="en-US" dirty="0" smtClean="0"/>
              <a:t> </a:t>
            </a:r>
            <a:r>
              <a:rPr lang="en-US" dirty="0" smtClean="0"/>
              <a:t>2013.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873457" y="3425588"/>
            <a:ext cx="5237925" cy="297872"/>
          </a:xfrm>
          <a:prstGeom prst="straightConnector1">
            <a:avLst/>
          </a:prstGeom>
          <a:ln w="34925">
            <a:solidFill>
              <a:schemeClr val="tx1"/>
            </a:solidFill>
            <a:headEnd type="none"/>
            <a:tailEnd type="triangle" w="lg" len="lg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6293910" y="2191680"/>
            <a:ext cx="2503320" cy="2025478"/>
          </a:xfrm>
          <a:prstGeom prst="rect">
            <a:avLst/>
          </a:prstGeom>
          <a:solidFill>
            <a:srgbClr val="6E7645"/>
          </a:solidFill>
          <a:effectLst>
            <a:outerShdw blurRad="50800" dist="38100" algn="r" rotWithShape="0">
              <a:srgbClr val="000000">
                <a:alpha val="43000"/>
              </a:srgb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t">
            <a:prstTxWarp prst="textNoShape">
              <a:avLst/>
            </a:prstTxWarp>
          </a:bodyPr>
          <a:lstStyle/>
          <a:p>
            <a:pPr marL="228600" indent="-228600">
              <a:spcBef>
                <a:spcPts val="1225"/>
              </a:spcBef>
              <a:spcAft>
                <a:spcPts val="600"/>
              </a:spcAft>
              <a:buFont typeface="Arial" pitchFamily="-112" charset="0"/>
              <a:buChar char="•"/>
            </a:pPr>
            <a:endParaRPr lang="en-US" sz="1700" dirty="0" smtClean="0">
              <a:solidFill>
                <a:schemeClr val="bg1"/>
              </a:solidFill>
              <a:latin typeface="Helvetica" pitchFamily="-112" charset="0"/>
              <a:ea typeface="Helvetica" pitchFamily="-112" charset="0"/>
              <a:cs typeface="Helvetica" pitchFamily="-112" charset="0"/>
            </a:endParaRPr>
          </a:p>
          <a:p>
            <a:pPr marL="228600" indent="-228600">
              <a:spcBef>
                <a:spcPts val="1225"/>
              </a:spcBef>
              <a:spcAft>
                <a:spcPts val="600"/>
              </a:spcAft>
              <a:buFont typeface="Arial" pitchFamily="-112" charset="0"/>
              <a:buChar char="•"/>
            </a:pPr>
            <a:r>
              <a:rPr lang="en-US" sz="1700" dirty="0" smtClean="0">
                <a:solidFill>
                  <a:schemeClr val="bg1"/>
                </a:solidFill>
                <a:latin typeface="Helvetica" pitchFamily="-112" charset="0"/>
                <a:ea typeface="Helvetica" pitchFamily="-112" charset="0"/>
                <a:cs typeface="Helvetica" pitchFamily="-112" charset="0"/>
              </a:rPr>
              <a:t>If at any point you need help, remember to click the gray “support” tab. </a:t>
            </a:r>
            <a:endParaRPr lang="en-US" sz="1700" dirty="0" smtClean="0">
              <a:solidFill>
                <a:schemeClr val="bg1"/>
              </a:solidFill>
              <a:latin typeface="Helvetica" pitchFamily="-112" charset="0"/>
              <a:ea typeface="Helvetica" pitchFamily="-112" charset="0"/>
              <a:cs typeface="Helvetica" pitchFamily="-112" charset="0"/>
            </a:endParaRPr>
          </a:p>
          <a:p>
            <a:pPr marL="228600" indent="-228600">
              <a:spcBef>
                <a:spcPts val="1225"/>
              </a:spcBef>
              <a:spcAft>
                <a:spcPts val="600"/>
              </a:spcAft>
              <a:buFont typeface="Arial" pitchFamily="-112" charset="0"/>
              <a:buChar char="•"/>
            </a:pPr>
            <a:endParaRPr lang="en-US" sz="1700" dirty="0">
              <a:solidFill>
                <a:schemeClr val="bg1"/>
              </a:solidFill>
              <a:latin typeface="Helvetica" pitchFamily="-112" charset="0"/>
              <a:ea typeface="Helvetica" pitchFamily="-112" charset="0"/>
              <a:cs typeface="Helvetica" pitchFamily="-11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91316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7327 0.06901 L 2.29781E-6 -1.19963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700" y="-3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Civic">
    <a:dk1>
      <a:sysClr val="windowText" lastClr="000000"/>
    </a:dk1>
    <a:lt1>
      <a:sysClr val="window" lastClr="FFFFFF"/>
    </a:lt1>
    <a:dk2>
      <a:srgbClr val="646B86"/>
    </a:dk2>
    <a:lt2>
      <a:srgbClr val="C5D1D7"/>
    </a:lt2>
    <a:accent1>
      <a:srgbClr val="D16349"/>
    </a:accent1>
    <a:accent2>
      <a:srgbClr val="CCB400"/>
    </a:accent2>
    <a:accent3>
      <a:srgbClr val="8CADAE"/>
    </a:accent3>
    <a:accent4>
      <a:srgbClr val="8C7B70"/>
    </a:accent4>
    <a:accent5>
      <a:srgbClr val="8FB08C"/>
    </a:accent5>
    <a:accent6>
      <a:srgbClr val="D19049"/>
    </a:accent6>
    <a:hlink>
      <a:srgbClr val="00A3D6"/>
    </a:hlink>
    <a:folHlink>
      <a:srgbClr val="694F07"/>
    </a:folHlink>
  </a:clrScheme>
</a:themeOverride>
</file>

<file path=ppt/theme/themeOverride2.xml><?xml version="1.0" encoding="utf-8"?>
<a:themeOverride xmlns:a="http://schemas.openxmlformats.org/drawingml/2006/main">
  <a:clrScheme name="Civic">
    <a:dk1>
      <a:sysClr val="windowText" lastClr="000000"/>
    </a:dk1>
    <a:lt1>
      <a:sysClr val="window" lastClr="FFFFFF"/>
    </a:lt1>
    <a:dk2>
      <a:srgbClr val="646B86"/>
    </a:dk2>
    <a:lt2>
      <a:srgbClr val="C5D1D7"/>
    </a:lt2>
    <a:accent1>
      <a:srgbClr val="D16349"/>
    </a:accent1>
    <a:accent2>
      <a:srgbClr val="CCB400"/>
    </a:accent2>
    <a:accent3>
      <a:srgbClr val="8CADAE"/>
    </a:accent3>
    <a:accent4>
      <a:srgbClr val="8C7B70"/>
    </a:accent4>
    <a:accent5>
      <a:srgbClr val="8FB08C"/>
    </a:accent5>
    <a:accent6>
      <a:srgbClr val="D19049"/>
    </a:accent6>
    <a:hlink>
      <a:srgbClr val="00A3D6"/>
    </a:hlink>
    <a:folHlink>
      <a:srgbClr val="694F07"/>
    </a:folHlink>
  </a:clrScheme>
</a:themeOverride>
</file>

<file path=ppt/theme/themeOverride3.xml><?xml version="1.0" encoding="utf-8"?>
<a:themeOverride xmlns:a="http://schemas.openxmlformats.org/drawingml/2006/main">
  <a:clrScheme name="Civic">
    <a:dk1>
      <a:sysClr val="windowText" lastClr="000000"/>
    </a:dk1>
    <a:lt1>
      <a:sysClr val="window" lastClr="FFFFFF"/>
    </a:lt1>
    <a:dk2>
      <a:srgbClr val="646B86"/>
    </a:dk2>
    <a:lt2>
      <a:srgbClr val="C5D1D7"/>
    </a:lt2>
    <a:accent1>
      <a:srgbClr val="D16349"/>
    </a:accent1>
    <a:accent2>
      <a:srgbClr val="CCB400"/>
    </a:accent2>
    <a:accent3>
      <a:srgbClr val="8CADAE"/>
    </a:accent3>
    <a:accent4>
      <a:srgbClr val="8C7B70"/>
    </a:accent4>
    <a:accent5>
      <a:srgbClr val="8FB08C"/>
    </a:accent5>
    <a:accent6>
      <a:srgbClr val="D19049"/>
    </a:accent6>
    <a:hlink>
      <a:srgbClr val="00A3D6"/>
    </a:hlink>
    <a:folHlink>
      <a:srgbClr val="694F07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Civic.thmx</Template>
  <TotalTime>11821</TotalTime>
  <Words>395</Words>
  <Application>Microsoft Office PowerPoint</Application>
  <PresentationFormat>On-screen Show (4:3)</PresentationFormat>
  <Paragraphs>39</Paragraphs>
  <Slides>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Links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Civic</vt:lpstr>
      <vt:lpstr>Macintosh HD:Users:michellematthews:Documents:Microsoft User Data:Saved Attachments:parent help information.doc!OLE_LINK12</vt:lpstr>
      <vt:lpstr>Macintosh HD:Users:michellematthews:Documents:Microsoft User Data:Saved Attachments:parent help information.doc!OLE_LINK13</vt:lpstr>
      <vt:lpstr>Macintosh HD:Users:michellematthews:Documents:Microsoft User Data:Saved Attachments:parent help information.doc!OLE_LINK15</vt:lpstr>
      <vt:lpstr>Parent Portion of the Student Profile</vt:lpstr>
      <vt:lpstr>Parent Email &amp; Link</vt:lpstr>
      <vt:lpstr>Parent Log-in Page</vt:lpstr>
      <vt:lpstr>Granting Consent for Minors</vt:lpstr>
      <vt:lpstr>Granting Consent for Minors</vt:lpstr>
      <vt:lpstr>Entering Financial Information</vt:lpstr>
      <vt:lpstr>Entering Financial Information</vt:lpstr>
      <vt:lpstr>Submitting Parent Information</vt:lpstr>
      <vt:lpstr>Submitting Parent Information</vt:lpstr>
    </vt:vector>
  </TitlesOfParts>
  <Company>Scholarship America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Michelle Showalter</dc:creator>
  <cp:lastModifiedBy>Paul Germscheid</cp:lastModifiedBy>
  <cp:revision>88</cp:revision>
  <dcterms:created xsi:type="dcterms:W3CDTF">2012-04-18T17:49:48Z</dcterms:created>
  <dcterms:modified xsi:type="dcterms:W3CDTF">2013-11-19T19:22:54Z</dcterms:modified>
</cp:coreProperties>
</file>